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3"/>
  </p:notesMasterIdLst>
  <p:sldIdLst>
    <p:sldId id="256" r:id="rId2"/>
    <p:sldId id="257" r:id="rId3"/>
    <p:sldId id="258" r:id="rId4"/>
    <p:sldId id="259" r:id="rId5"/>
    <p:sldId id="260" r:id="rId6"/>
    <p:sldId id="309" r:id="rId7"/>
    <p:sldId id="261" r:id="rId8"/>
    <p:sldId id="262" r:id="rId9"/>
    <p:sldId id="263"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66" r:id="rId24"/>
    <p:sldId id="278" r:id="rId25"/>
    <p:sldId id="279" r:id="rId26"/>
    <p:sldId id="299" r:id="rId27"/>
    <p:sldId id="280" r:id="rId28"/>
    <p:sldId id="308" r:id="rId29"/>
    <p:sldId id="304" r:id="rId30"/>
    <p:sldId id="301" r:id="rId31"/>
    <p:sldId id="281" r:id="rId32"/>
    <p:sldId id="282" r:id="rId33"/>
    <p:sldId id="283" r:id="rId34"/>
    <p:sldId id="284" r:id="rId35"/>
    <p:sldId id="285" r:id="rId36"/>
    <p:sldId id="286" r:id="rId37"/>
    <p:sldId id="289" r:id="rId38"/>
    <p:sldId id="302" r:id="rId39"/>
    <p:sldId id="306" r:id="rId40"/>
    <p:sldId id="290" r:id="rId41"/>
    <p:sldId id="291" r:id="rId42"/>
    <p:sldId id="307" r:id="rId43"/>
    <p:sldId id="292" r:id="rId44"/>
    <p:sldId id="303" r:id="rId45"/>
    <p:sldId id="293" r:id="rId46"/>
    <p:sldId id="294" r:id="rId47"/>
    <p:sldId id="295" r:id="rId48"/>
    <p:sldId id="311" r:id="rId49"/>
    <p:sldId id="296" r:id="rId50"/>
    <p:sldId id="297" r:id="rId51"/>
    <p:sldId id="298" r:id="rId52"/>
  </p:sldIdLst>
  <p:sldSz cx="12192000" cy="6858000"/>
  <p:notesSz cx="7315200" cy="9601200"/>
  <p:embeddedFontLst>
    <p:embeddedFont>
      <p:font typeface="Arial Narrow" panose="020B0606020202030204" pitchFamily="34" charset="0"/>
      <p:regular r:id="rId54"/>
      <p:bold r:id="rId55"/>
      <p:italic r:id="rId56"/>
      <p:boldItalic r:id="rId57"/>
    </p:embeddedFont>
    <p:embeddedFont>
      <p:font typeface="Calibri" panose="020F0502020204030204" pitchFamily="34" charset="0"/>
      <p:regular r:id="rId58"/>
      <p:bold r:id="rId59"/>
      <p:italic r:id="rId60"/>
      <p:boldItalic r:id="rId61"/>
    </p:embeddedFont>
    <p:embeddedFont>
      <p:font typeface="Catamaran" panose="020B0604020202020204" charset="0"/>
      <p:regular r:id="rId62"/>
      <p:bold r:id="rId62"/>
    </p:embeddedFont>
    <p:embeddedFont>
      <p:font typeface="Oswald" panose="00000500000000000000" pitchFamily="2" charset="0"/>
      <p:regular r:id="rId63"/>
      <p:bold r:id="rId64"/>
    </p:embeddedFont>
    <p:embeddedFont>
      <p:font typeface="Oswald Light" panose="00000400000000000000" pitchFamily="2" charset="0"/>
      <p:regular r:id="rId65"/>
      <p:bold r:id="rId62"/>
    </p:embeddedFont>
    <p:embeddedFont>
      <p:font typeface="Oswald Medium" panose="00000600000000000000" pitchFamily="2" charset="0"/>
      <p:regular r:id="rId66"/>
      <p:bold r:id="rId62"/>
    </p:embeddedFont>
    <p:embeddedFont>
      <p:font typeface="Oswald SemiBold" panose="00000700000000000000" pitchFamily="2" charset="0"/>
      <p:regular r:id="rId67"/>
      <p:bold r:id="rId68"/>
    </p:embeddedFont>
    <p:embeddedFont>
      <p:font typeface="Ubuntu Light" panose="020B0304030602030204" pitchFamily="34" charset="0"/>
      <p:regular r:id="rId69"/>
      <p:bold r:id="rId67"/>
      <p:italic r:id="rId70"/>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71" roundtripDataSignature="AMtx7mg7USnCmh5Vo390aYN+Lu0emA8Tp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309"/>
    <a:srgbClr val="29ABE2"/>
    <a:srgbClr val="FC6606"/>
    <a:srgbClr val="98CCE3"/>
    <a:srgbClr val="72BFE0"/>
    <a:srgbClr val="65BFE6"/>
    <a:srgbClr val="3B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558304-D74A-4F0B-8532-0E6B9AEDFB41}" v="8" dt="2024-05-30T20:19:04.270"/>
  </p1510:revLst>
</p1510:revInfo>
</file>

<file path=ppt/tableStyles.xml><?xml version="1.0" encoding="utf-8"?>
<a:tblStyleLst xmlns:a="http://schemas.openxmlformats.org/drawingml/2006/main" def="{13891541-33A0-4503-9EE8-DB02AD3A9A53}">
  <a:tblStyle styleId="{13891541-33A0-4503-9EE8-DB02AD3A9A5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317" autoAdjust="0"/>
  </p:normalViewPr>
  <p:slideViewPr>
    <p:cSldViewPr snapToGrid="0">
      <p:cViewPr varScale="1">
        <p:scale>
          <a:sx n="66" d="100"/>
          <a:sy n="66" d="100"/>
        </p:scale>
        <p:origin x="2196"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6" Type="http://schemas.microsoft.com/office/2015/10/relationships/revisionInfo" Target="revisionInfo.xml"/><Relationship Id="rId7" Type="http://schemas.openxmlformats.org/officeDocument/2006/relationships/slide" Target="slides/slide6.xml"/><Relationship Id="rId71" Type="http://customschemas.google.com/relationships/presentationmetadata" Target="meta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a:solidFill>
                  <a:schemeClr val="bg1"/>
                </a:solidFill>
              </a:rPr>
              <a:t>Leading Suicide Methods in Missouri Veterans</a:t>
            </a:r>
          </a:p>
          <a:p>
            <a:pPr>
              <a:defRPr>
                <a:solidFill>
                  <a:schemeClr val="bg1"/>
                </a:solidFill>
              </a:defRPr>
            </a:pPr>
            <a:r>
              <a:rPr lang="en-US">
                <a:solidFill>
                  <a:schemeClr val="bg1"/>
                </a:solidFill>
              </a:rPr>
              <a:t>2020, all</a:t>
            </a:r>
            <a:r>
              <a:rPr lang="en-US" baseline="0">
                <a:solidFill>
                  <a:schemeClr val="bg1"/>
                </a:solidFill>
              </a:rPr>
              <a:t> genders, all ages, all races</a:t>
            </a:r>
            <a:endParaRPr lang="en-US">
              <a:solidFill>
                <a:schemeClr val="bg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29878484631879915"/>
          <c:y val="0.14045263951664227"/>
          <c:w val="0.66374340729994918"/>
          <c:h val="0.70755020010783998"/>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5-0E21-491D-939A-1C18D7D89094}"/>
              </c:ext>
            </c:extLst>
          </c:dPt>
          <c:dPt>
            <c:idx val="2"/>
            <c:invertIfNegative val="0"/>
            <c:bubble3D val="0"/>
            <c:spPr>
              <a:solidFill>
                <a:srgbClr val="FFC000"/>
              </a:solidFill>
              <a:ln>
                <a:noFill/>
              </a:ln>
              <a:effectLst/>
            </c:spPr>
            <c:extLst>
              <c:ext xmlns:c16="http://schemas.microsoft.com/office/drawing/2014/chart" uri="{C3380CC4-5D6E-409C-BE32-E72D297353CC}">
                <c16:uniqueId val="{00000004-0E21-491D-939A-1C18D7D89094}"/>
              </c:ext>
            </c:extLst>
          </c:dPt>
          <c:cat>
            <c:strRef>
              <c:f>Sheet1!$A$2:$A$4</c:f>
              <c:strCache>
                <c:ptCount val="3"/>
                <c:pt idx="0">
                  <c:v>Firearms</c:v>
                </c:pt>
                <c:pt idx="1">
                  <c:v>Suffocation</c:v>
                </c:pt>
                <c:pt idx="2">
                  <c:v>Poison &amp; other methods</c:v>
                </c:pt>
              </c:strCache>
            </c:strRef>
          </c:cat>
          <c:val>
            <c:numRef>
              <c:f>Sheet1!$B$2:$B$4</c:f>
              <c:numCache>
                <c:formatCode>0.00%</c:formatCode>
                <c:ptCount val="3"/>
                <c:pt idx="0">
                  <c:v>0.76500000000000001</c:v>
                </c:pt>
                <c:pt idx="1">
                  <c:v>0.23300000000000001</c:v>
                </c:pt>
                <c:pt idx="2">
                  <c:v>6.7000000000000004E-2</c:v>
                </c:pt>
              </c:numCache>
            </c:numRef>
          </c:val>
          <c:extLst>
            <c:ext xmlns:c16="http://schemas.microsoft.com/office/drawing/2014/chart" uri="{C3380CC4-5D6E-409C-BE32-E72D297353CC}">
              <c16:uniqueId val="{00000000-0E21-491D-939A-1C18D7D89094}"/>
            </c:ext>
          </c:extLst>
        </c:ser>
        <c:dLbls>
          <c:showLegendKey val="0"/>
          <c:showVal val="0"/>
          <c:showCatName val="0"/>
          <c:showSerName val="0"/>
          <c:showPercent val="0"/>
          <c:showBubbleSize val="0"/>
        </c:dLbls>
        <c:gapWidth val="50"/>
        <c:axId val="979889104"/>
        <c:axId val="979891600"/>
      </c:barChart>
      <c:catAx>
        <c:axId val="97988910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bg1"/>
                </a:solidFill>
                <a:latin typeface="+mn-lt"/>
                <a:ea typeface="+mn-ea"/>
                <a:cs typeface="+mn-cs"/>
              </a:defRPr>
            </a:pPr>
            <a:endParaRPr lang="en-US"/>
          </a:p>
        </c:txPr>
        <c:crossAx val="979891600"/>
        <c:crosses val="autoZero"/>
        <c:auto val="1"/>
        <c:lblAlgn val="ctr"/>
        <c:lblOffset val="100"/>
        <c:noMultiLvlLbl val="0"/>
      </c:catAx>
      <c:valAx>
        <c:axId val="979891600"/>
        <c:scaling>
          <c:orientation val="minMax"/>
          <c:max val="0.9"/>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979889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0.28988</cdr:x>
      <cdr:y>0.20834</cdr:y>
    </cdr:from>
    <cdr:to>
      <cdr:x>0.38383</cdr:x>
      <cdr:y>0.30206</cdr:y>
    </cdr:to>
    <cdr:sp macro="" textlink="">
      <cdr:nvSpPr>
        <cdr:cNvPr id="2" name="TextBox 1">
          <a:extLst xmlns:a="http://schemas.openxmlformats.org/drawingml/2006/main">
            <a:ext uri="{FF2B5EF4-FFF2-40B4-BE49-F238E27FC236}">
              <a16:creationId xmlns:a16="http://schemas.microsoft.com/office/drawing/2014/main" id="{4B96BADE-043A-0B8D-D07D-D3FEBDF56AC4}"/>
            </a:ext>
          </a:extLst>
        </cdr:cNvPr>
        <cdr:cNvSpPr txBox="1"/>
      </cdr:nvSpPr>
      <cdr:spPr>
        <a:xfrm xmlns:a="http://schemas.openxmlformats.org/drawingml/2006/main">
          <a:off x="2723388" y="938555"/>
          <a:ext cx="882634" cy="4221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r>
            <a:rPr lang="en-US" sz="2000" b="1" dirty="0">
              <a:solidFill>
                <a:schemeClr val="bg1"/>
              </a:solidFill>
            </a:rPr>
            <a:t>7.2%</a:t>
          </a:r>
        </a:p>
      </cdr:txBody>
    </cdr:sp>
  </cdr:relSizeAnchor>
  <cdr:relSizeAnchor xmlns:cdr="http://schemas.openxmlformats.org/drawingml/2006/chartDrawing">
    <cdr:from>
      <cdr:x>0.31759</cdr:x>
      <cdr:y>0.46921</cdr:y>
    </cdr:from>
    <cdr:to>
      <cdr:x>0.43326</cdr:x>
      <cdr:y>0.56241</cdr:y>
    </cdr:to>
    <cdr:sp macro="" textlink="">
      <cdr:nvSpPr>
        <cdr:cNvPr id="3" name="TextBox 1">
          <a:extLst xmlns:a="http://schemas.openxmlformats.org/drawingml/2006/main">
            <a:ext uri="{FF2B5EF4-FFF2-40B4-BE49-F238E27FC236}">
              <a16:creationId xmlns:a16="http://schemas.microsoft.com/office/drawing/2014/main" id="{753A06A8-41F3-F6B4-2B52-2055D265E6C3}"/>
            </a:ext>
          </a:extLst>
        </cdr:cNvPr>
        <cdr:cNvSpPr txBox="1"/>
      </cdr:nvSpPr>
      <cdr:spPr>
        <a:xfrm xmlns:a="http://schemas.openxmlformats.org/drawingml/2006/main">
          <a:off x="2581381" y="2113716"/>
          <a:ext cx="940165" cy="4198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bg1"/>
              </a:solidFill>
            </a:rPr>
            <a:t>16.3%</a:t>
          </a:r>
        </a:p>
      </cdr:txBody>
    </cdr:sp>
  </cdr:relSizeAnchor>
  <cdr:relSizeAnchor xmlns:cdr="http://schemas.openxmlformats.org/drawingml/2006/chartDrawing">
    <cdr:from>
      <cdr:x>0.74919</cdr:x>
      <cdr:y>0.69863</cdr:y>
    </cdr:from>
    <cdr:to>
      <cdr:x>0.87497</cdr:x>
      <cdr:y>0.79183</cdr:y>
    </cdr:to>
    <cdr:sp macro="" textlink="">
      <cdr:nvSpPr>
        <cdr:cNvPr id="4" name="TextBox 1">
          <a:extLst xmlns:a="http://schemas.openxmlformats.org/drawingml/2006/main">
            <a:ext uri="{FF2B5EF4-FFF2-40B4-BE49-F238E27FC236}">
              <a16:creationId xmlns:a16="http://schemas.microsoft.com/office/drawing/2014/main" id="{46D740E5-740A-0F4B-F395-DA107E8CEBD1}"/>
            </a:ext>
          </a:extLst>
        </cdr:cNvPr>
        <cdr:cNvSpPr txBox="1"/>
      </cdr:nvSpPr>
      <cdr:spPr>
        <a:xfrm xmlns:a="http://schemas.openxmlformats.org/drawingml/2006/main">
          <a:off x="7038437" y="3147197"/>
          <a:ext cx="1181669" cy="4198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bg1"/>
              </a:solidFill>
            </a:rPr>
            <a:t>76.5%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50" tIns="48325" rIns="96650" bIns="48325"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1726"/>
          </a:xfrm>
          <a:prstGeom prst="rect">
            <a:avLst/>
          </a:prstGeom>
          <a:noFill/>
          <a:ln>
            <a:noFill/>
          </a:ln>
        </p:spPr>
        <p:txBody>
          <a:bodyPr spcFirstLastPara="1" wrap="square" lIns="96650" tIns="48325" rIns="96650" bIns="48325"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093/ije/dym164"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psycnet.apa.org/doi/10.1176/appi.ajp.2013.12091256"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vimeo.com/668732659"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orriedaboutaveteran.org/warning-sign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orriedaboutaveteran.org/starting-the-conversation/#anchor_page_Watch%20Mor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vimeo.com/668733014"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orriedaboutaveteran.org/check-in-with-others/"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vimeo.com/668732342"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orriedaboutaveteran.org/check-in-with-other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200"/>
              <a:buFont typeface="Times New Roman"/>
              <a:buNone/>
            </a:pPr>
            <a:r>
              <a:rPr lang="en-US" b="1" dirty="0">
                <a:solidFill>
                  <a:schemeClr val="dk1"/>
                </a:solidFill>
              </a:rPr>
              <a:t>This course can only be presented by those who have completed the Instructor Training Workshop facilitated by a CALM Developer or Master Trainer.  For additional information on this training, contact Elizabeth Makulec at 314.963.7571 or Rick Strait at 573.915.8911.</a:t>
            </a:r>
            <a:endParaRPr dirty="0"/>
          </a:p>
          <a:p>
            <a:pPr marL="241653" lvl="0" indent="0" algn="l" rtl="0">
              <a:lnSpc>
                <a:spcPct val="100000"/>
              </a:lnSpc>
              <a:spcBef>
                <a:spcPts val="0"/>
              </a:spcBef>
              <a:spcAft>
                <a:spcPts val="0"/>
              </a:spcAft>
              <a:buSzPts val="1400"/>
              <a:buNone/>
            </a:pPr>
            <a:endParaRPr b="1" dirty="0">
              <a:solidFill>
                <a:schemeClr val="dk1"/>
              </a:solidFill>
            </a:endParaRPr>
          </a:p>
          <a:p>
            <a:pPr marL="0" marR="0" lvl="0" indent="0" algn="l" rtl="0">
              <a:lnSpc>
                <a:spcPct val="107000"/>
              </a:lnSpc>
              <a:spcBef>
                <a:spcPts val="0"/>
              </a:spcBef>
              <a:spcAft>
                <a:spcPts val="0"/>
              </a:spcAft>
              <a:buSzPts val="1400"/>
              <a:buNone/>
            </a:pPr>
            <a:r>
              <a:rPr lang="en-US" sz="1200" b="1" dirty="0">
                <a:solidFill>
                  <a:srgbClr val="000000"/>
                </a:solidFill>
                <a:latin typeface="Calibri"/>
                <a:ea typeface="Calibri"/>
                <a:cs typeface="Calibri"/>
                <a:sym typeface="Calibri"/>
              </a:rPr>
              <a:t>Course description - </a:t>
            </a:r>
            <a:r>
              <a:rPr lang="en-US" sz="1200" dirty="0">
                <a:solidFill>
                  <a:srgbClr val="000000"/>
                </a:solidFill>
                <a:latin typeface="Calibri"/>
                <a:ea typeface="Calibri"/>
                <a:cs typeface="Calibri"/>
                <a:sym typeface="Calibri"/>
              </a:rPr>
              <a:t>This course reviews public health data regarding suicide and access to lethal means. It highlights the importance of reducing access to highly lethal means, discusses what means are most lethal, and describes how to have a culturally competent conversation regarding securing lethal means and firearms.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Any significant alterations must be approved by a Master Trainer and one of the Developers prior to being presented. Additional slides that show local data or suicide prevention resources may be added with the approval of a Master Trainer to ensure that they are accurate and in keeping with the CALM approach to suicide prevention.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dirty="0">
                <a:solidFill>
                  <a:srgbClr val="000000"/>
                </a:solidFill>
                <a:latin typeface="Calibri"/>
                <a:ea typeface="Calibri"/>
                <a:cs typeface="Calibri"/>
                <a:sym typeface="Calibri"/>
              </a:rPr>
              <a:t>Note to Instructors:</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Introductions may include the sponsoring organization, the instructors(s), and/or the participants.  This training has been adapted from the clinical version of Counseling on Access to Lethal Means.  It has been adapted for general audiences and firearm owners.</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Welcome gun owners’ and non-gun owners’ participation in this training. </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Explain that suicide is generally preventable - not ALL suicides can be prevented, and many survivors of suicide loss feel stigma and shame when suicide is presented as preventable.</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Safe messaging practices recommend avoiding focusing on the method used in suicide deaths. For training purposes, we must focus on the most lethal method(s). </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There is a high probability that a survivor of suicide loss and/or attempt survivor is a participant. Acknowledge the likelihood that loss survivors are in attendance and that the material may be emotionally difficult for some people. For virtual presentations, introduce the support person, who is available to provide support to anyone who struggles with the content, and that the virtual hallway and private chat box are available.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89" name="Google Shape;89;p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Define warning signs: </a:t>
            </a:r>
            <a:r>
              <a:rPr lang="en-US" sz="1200">
                <a:solidFill>
                  <a:srgbClr val="000000"/>
                </a:solidFill>
                <a:latin typeface="Calibri"/>
                <a:ea typeface="Calibri"/>
                <a:cs typeface="Calibri"/>
                <a:sym typeface="Calibri"/>
              </a:rPr>
              <a:t>Warning signs are the observable changes in thoughts, feelings and behaviors that are commonly exhibited when an individual is contemplating suicide or is planning for suicide.</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Ask participants to brainstorm known warning signs then click to reveal the CDC warning signs for suicide. </a:t>
            </a:r>
            <a:r>
              <a:rPr lang="en-US" sz="1200">
                <a:solidFill>
                  <a:srgbClr val="000000"/>
                </a:solidFill>
                <a:latin typeface="Calibri"/>
                <a:ea typeface="Calibri"/>
                <a:cs typeface="Calibri"/>
                <a:sym typeface="Calibri"/>
              </a:rPr>
              <a:t>This list is some of the commonly observed warning signs. Emphasize that noticing changes from what is typical or expected is important and varies by person. Reinforce that </a:t>
            </a:r>
            <a:r>
              <a:rPr lang="en-US" sz="1200" i="1">
                <a:solidFill>
                  <a:srgbClr val="000000"/>
                </a:solidFill>
                <a:latin typeface="Calibri"/>
                <a:ea typeface="Calibri"/>
                <a:cs typeface="Calibri"/>
                <a:sym typeface="Calibri"/>
              </a:rPr>
              <a:t>most</a:t>
            </a:r>
            <a:r>
              <a:rPr lang="en-US" sz="1200">
                <a:solidFill>
                  <a:srgbClr val="000000"/>
                </a:solidFill>
                <a:latin typeface="Calibri"/>
                <a:ea typeface="Calibri"/>
                <a:cs typeface="Calibri"/>
                <a:sym typeface="Calibri"/>
              </a:rPr>
              <a:t> people exhibit warning signs to someone before they attempt suicide.  They may not exhibit warning signs to everyone around them or those closest to them who would recognize that it is a change from typical.  This explains why survivors frequently say there were no signs.   However, if we recognize these warning signs in someone it is important that we ask them if they are thinking about suicide or ending their life.</a:t>
            </a:r>
            <a:endParaRPr sz="1600">
              <a:latin typeface="Calibri"/>
              <a:ea typeface="Calibri"/>
              <a:cs typeface="Calibri"/>
              <a:sym typeface="Calibri"/>
            </a:endParaRPr>
          </a:p>
        </p:txBody>
      </p:sp>
      <p:sp>
        <p:nvSpPr>
          <p:cNvPr id="190" name="Google Shape;190;p1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lnSpc>
                <a:spcPct val="107000"/>
              </a:lnSpc>
            </a:pPr>
            <a:r>
              <a:rPr lang="en-US" sz="1200" b="1" dirty="0">
                <a:solidFill>
                  <a:srgbClr val="000000"/>
                </a:solidFill>
                <a:latin typeface="Calibri"/>
                <a:ea typeface="Calibri"/>
                <a:cs typeface="Calibri"/>
                <a:sym typeface="Calibri"/>
              </a:rPr>
              <a:t>Heights: </a:t>
            </a:r>
            <a:r>
              <a:rPr lang="en-US" sz="1200" dirty="0">
                <a:solidFill>
                  <a:srgbClr val="000000"/>
                </a:solidFill>
                <a:latin typeface="Calibri"/>
                <a:ea typeface="Calibri"/>
                <a:cs typeface="Calibri"/>
                <a:sym typeface="Calibri"/>
              </a:rPr>
              <a:t>Bloor Viaduct in Toronto was a hotspot for individuals to end their lives in North America; second only to the Golden Gate Bridge.</a:t>
            </a:r>
            <a:r>
              <a:rPr lang="en-US" dirty="0">
                <a:solidFill>
                  <a:srgbClr val="000000"/>
                </a:solidFill>
              </a:rPr>
              <a:t> </a:t>
            </a:r>
            <a:r>
              <a:rPr lang="en-US" sz="1200" dirty="0">
                <a:solidFill>
                  <a:srgbClr val="000000"/>
                </a:solidFill>
                <a:latin typeface="Calibri"/>
                <a:ea typeface="Calibri"/>
                <a:cs typeface="Calibri"/>
                <a:sym typeface="Calibri"/>
              </a:rPr>
              <a:t> Prior to the barriers being installed in 2003 an average of 9 people a year died by jumping from the bridge.</a:t>
            </a:r>
            <a:r>
              <a:rPr lang="en-US" dirty="0">
                <a:solidFill>
                  <a:srgbClr val="000000"/>
                </a:solidFill>
              </a:rPr>
              <a:t> </a:t>
            </a:r>
            <a:r>
              <a:rPr lang="en-US" sz="1200" dirty="0">
                <a:solidFill>
                  <a:srgbClr val="000000"/>
                </a:solidFill>
                <a:latin typeface="Calibri"/>
                <a:ea typeface="Calibri"/>
                <a:cs typeface="Calibri"/>
                <a:sym typeface="Calibri"/>
              </a:rPr>
              <a:t> According to a 2017 report, only 1 person managed to circumvent the barrier to die by suicide at the bridge in the previous 14 years.</a:t>
            </a:r>
            <a:r>
              <a:rPr lang="en-US" dirty="0">
                <a:solidFill>
                  <a:srgbClr val="000000"/>
                </a:solidFill>
              </a:rPr>
              <a:t> </a:t>
            </a:r>
            <a:endParaRPr lang="en-US" sz="1600" dirty="0">
              <a:latin typeface="Calibri"/>
              <a:ea typeface="Calibri"/>
              <a:cs typeface="Calibri"/>
            </a:endParaRPr>
          </a:p>
          <a:p>
            <a:pPr marL="0" indent="0">
              <a:lnSpc>
                <a:spcPct val="107000"/>
              </a:lnSpc>
            </a:pPr>
            <a:endParaRPr lang="en-US" dirty="0">
              <a:solidFill>
                <a:srgbClr val="000000"/>
              </a:solidFill>
            </a:endParaRPr>
          </a:p>
          <a:p>
            <a:pPr marL="0" indent="0">
              <a:lnSpc>
                <a:spcPct val="107000"/>
              </a:lnSpc>
            </a:pPr>
            <a:r>
              <a:rPr lang="en-US" b="1" dirty="0">
                <a:solidFill>
                  <a:srgbClr val="000000"/>
                </a:solidFill>
              </a:rPr>
              <a:t>Poisons:</a:t>
            </a:r>
            <a:r>
              <a:rPr lang="en-US" b="1" dirty="0"/>
              <a:t> </a:t>
            </a:r>
            <a:r>
              <a:rPr lang="en-US" dirty="0"/>
              <a:t>Pesticide self-poisoning is one of the most commonly used methods of suicide in Asia, with an estimated 300 000 deaths each year. Previous research indicates that pesticide poisoning accounts for two-thirds of Sri Lanka's suicide deaths. Restrictions on the import and sales of WHO Class I toxicity pesticides in 1995 and </a:t>
            </a:r>
            <a:r>
              <a:rPr lang="en-US" dirty="0" err="1"/>
              <a:t>endosulfan</a:t>
            </a:r>
            <a:r>
              <a:rPr lang="en-US" dirty="0"/>
              <a:t> in 1998 coincided with reductions in suicide in both men and women of all ages. In the 10 years after 1995, Sri Lanka's suicide rates declined by 50%, 19,769 fewer suicides occurred in 1996–2005 as compared with 1986–95. Secular trends in unemployment, alcohol misuse, divorce, pesticide use, and the years associated with Sri Lanka's Civil war did not appear to be associated with these declines.</a:t>
            </a: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indent="0">
              <a:lnSpc>
                <a:spcPct val="107000"/>
              </a:lnSpc>
            </a:pPr>
            <a:r>
              <a:rPr lang="en-US" b="1">
                <a:sym typeface="Calibri"/>
              </a:rPr>
              <a:t>Firearms:</a:t>
            </a:r>
            <a:r>
              <a:rPr lang="en-US"/>
              <a:t> Switzerland has compulsory military service for to all male Swiss citizens beginning at the age of 18.  Regulations of the Swiss militia system stipulate that the soldiers keep their own personal equipment, including all personally assigned weapons and ammunition at home.</a:t>
            </a:r>
            <a:endParaRPr lang="en-US" dirty="0"/>
          </a:p>
          <a:p>
            <a:pPr marL="0" indent="0">
              <a:lnSpc>
                <a:spcPct val="107000"/>
              </a:lnSpc>
            </a:pPr>
            <a:endParaRPr lang="en-US" dirty="0"/>
          </a:p>
          <a:p>
            <a:pPr marL="0" indent="0">
              <a:lnSpc>
                <a:spcPct val="107000"/>
              </a:lnSpc>
            </a:pPr>
            <a:r>
              <a:rPr lang="en-US">
                <a:sym typeface="Calibri"/>
              </a:rPr>
              <a:t>In </a:t>
            </a:r>
            <a:r>
              <a:rPr lang="en-US"/>
              <a:t>2003</a:t>
            </a:r>
            <a:r>
              <a:rPr lang="en-US">
                <a:sym typeface="Calibri"/>
              </a:rPr>
              <a:t>, </a:t>
            </a:r>
            <a:r>
              <a:rPr lang="en-US"/>
              <a:t>with the goal of restructuring and resizing the army</a:t>
            </a:r>
            <a:r>
              <a:rPr lang="en-US">
                <a:sym typeface="Calibri"/>
              </a:rPr>
              <a:t>,</a:t>
            </a:r>
            <a:r>
              <a:rPr lang="en-US"/>
              <a:t>  new legislation commonly referred to as “</a:t>
            </a:r>
            <a:r>
              <a:rPr lang="en-US" err="1"/>
              <a:t>ArmyXXI</a:t>
            </a:r>
            <a:r>
              <a:rPr lang="en-US"/>
              <a:t>”  reduced</a:t>
            </a:r>
            <a:r>
              <a:rPr lang="en-US">
                <a:sym typeface="Calibri"/>
              </a:rPr>
              <a:t> the </a:t>
            </a:r>
            <a:r>
              <a:rPr lang="en-US"/>
              <a:t>number </a:t>
            </a:r>
            <a:r>
              <a:rPr lang="en-US">
                <a:sym typeface="Calibri"/>
              </a:rPr>
              <a:t>of soldiers </a:t>
            </a:r>
            <a:r>
              <a:rPr lang="en-US"/>
              <a:t>from approximately 400,000 to 200,000, subsequently reducing the number of army-issued firearm availability.  </a:t>
            </a:r>
            <a:endParaRPr lang="en-US" dirty="0"/>
          </a:p>
          <a:p>
            <a:pPr marL="57150" indent="-285750">
              <a:lnSpc>
                <a:spcPct val="107000"/>
              </a:lnSpc>
              <a:buChar char="•"/>
            </a:pPr>
            <a:r>
              <a:rPr lang="en-US" dirty="0"/>
              <a:t>before Army XXI, upon separation from the Army, soldiers were allowed </a:t>
            </a:r>
            <a:r>
              <a:rPr lang="en-US" dirty="0">
                <a:sym typeface="Calibri"/>
              </a:rPr>
              <a:t>to keep their </a:t>
            </a:r>
            <a:r>
              <a:rPr lang="en-US" dirty="0"/>
              <a:t>military issued firearms.  After Army XXI, troops had to buy their military issued firearm if they intended to keep it. Although discharged soldiers could buy their army </a:t>
            </a:r>
            <a:r>
              <a:rPr lang="en-US" dirty="0">
                <a:sym typeface="Calibri"/>
              </a:rPr>
              <a:t>weapons</a:t>
            </a:r>
            <a:r>
              <a:rPr lang="en-US" dirty="0"/>
              <a:t>, not everyone made use of this offer and consequently the number of army-issued firearms decreased abruptly by 20%</a:t>
            </a:r>
          </a:p>
          <a:p>
            <a:pPr marL="57150" indent="-285750">
              <a:lnSpc>
                <a:spcPct val="107000"/>
              </a:lnSpc>
              <a:buChar char="•"/>
            </a:pPr>
            <a:r>
              <a:rPr lang="en-US" dirty="0"/>
              <a:t>In 2007, ammunition was required to be stored on base, as opposed to</a:t>
            </a:r>
            <a:r>
              <a:rPr lang="en-US" dirty="0">
                <a:sym typeface="Calibri"/>
              </a:rPr>
              <a:t> storage </a:t>
            </a:r>
            <a:r>
              <a:rPr lang="en-US" dirty="0"/>
              <a:t>at home.</a:t>
            </a:r>
          </a:p>
          <a:p>
            <a:pPr marL="57150" indent="-285750">
              <a:lnSpc>
                <a:spcPct val="107000"/>
              </a:lnSpc>
              <a:buChar char="•"/>
            </a:pPr>
            <a:r>
              <a:rPr lang="en-US" dirty="0"/>
              <a:t>Additionally</a:t>
            </a:r>
            <a:r>
              <a:rPr lang="en-US" dirty="0">
                <a:sym typeface="Calibri"/>
              </a:rPr>
              <a:t>. </a:t>
            </a:r>
            <a:r>
              <a:rPr lang="en-US" dirty="0"/>
              <a:t>Since Army XXI, gun licensure is required for all gun owners. </a:t>
            </a:r>
          </a:p>
          <a:p>
            <a:pPr marL="0" indent="0">
              <a:lnSpc>
                <a:spcPct val="107000"/>
              </a:lnSpc>
            </a:pPr>
            <a:endParaRPr lang="en-US" dirty="0"/>
          </a:p>
          <a:p>
            <a:pPr marL="0" indent="0">
              <a:lnSpc>
                <a:spcPct val="107000"/>
              </a:lnSpc>
            </a:pPr>
            <a:r>
              <a:rPr lang="en-US" dirty="0"/>
              <a:t>Based on </a:t>
            </a:r>
            <a:r>
              <a:rPr lang="en-US" dirty="0">
                <a:sym typeface="Calibri"/>
              </a:rPr>
              <a:t>a </a:t>
            </a:r>
            <a:r>
              <a:rPr lang="en-US" dirty="0"/>
              <a:t>2013 analysis of Switzerland's suicide data between  1995 to 2009, the </a:t>
            </a:r>
            <a:r>
              <a:rPr lang="en-US" dirty="0">
                <a:sym typeface="Calibri"/>
              </a:rPr>
              <a:t>reduction in </a:t>
            </a:r>
            <a:r>
              <a:rPr lang="en-US" dirty="0"/>
              <a:t>gun ownership resulted in a 4.09</a:t>
            </a:r>
            <a:r>
              <a:rPr lang="en-US" dirty="0">
                <a:sym typeface="Calibri"/>
              </a:rPr>
              <a:t>% </a:t>
            </a:r>
            <a:r>
              <a:rPr lang="en-US" dirty="0"/>
              <a:t>reduction </a:t>
            </a:r>
            <a:r>
              <a:rPr lang="en-US" dirty="0">
                <a:sym typeface="Calibri"/>
              </a:rPr>
              <a:t>in </a:t>
            </a:r>
            <a:r>
              <a:rPr lang="en-US" dirty="0"/>
              <a:t>firearm-suicide rates </a:t>
            </a:r>
            <a:r>
              <a:rPr lang="en-US" dirty="0">
                <a:sym typeface="Calibri"/>
              </a:rPr>
              <a:t>for </a:t>
            </a:r>
            <a:r>
              <a:rPr lang="en-US" dirty="0"/>
              <a:t>all genders but a 9% reduction </a:t>
            </a:r>
            <a:r>
              <a:rPr lang="en-US" dirty="0">
                <a:sym typeface="Calibri"/>
              </a:rPr>
              <a:t>in </a:t>
            </a:r>
            <a:r>
              <a:rPr lang="en-US" dirty="0"/>
              <a:t>firearm-related suicides of men. The effect on women was not statistically significant.  The Army reform had no statistically significant impact on non-gun suicide rates.</a:t>
            </a:r>
          </a:p>
          <a:p>
            <a:pPr marL="0" indent="0">
              <a:lnSpc>
                <a:spcPct val="107000"/>
              </a:lnSpc>
            </a:pPr>
            <a:endParaRPr lang="en-US" dirty="0"/>
          </a:p>
          <a:p>
            <a:pPr marL="0" marR="0" lvl="0" indent="0" algn="l">
              <a:lnSpc>
                <a:spcPct val="107000"/>
              </a:lnSpc>
              <a:spcBef>
                <a:spcPts val="0"/>
              </a:spcBef>
              <a:spcAft>
                <a:spcPts val="0"/>
              </a:spcAft>
              <a:buSzPts val="1400"/>
              <a:buNone/>
            </a:pPr>
            <a:endParaRPr lang="en-US" dirty="0">
              <a:latin typeface="Calibri"/>
              <a:ea typeface="Calibri"/>
              <a:cs typeface="Calibri"/>
            </a:endParaRPr>
          </a:p>
          <a:p>
            <a:pPr marL="0" indent="0">
              <a:lnSpc>
                <a:spcPct val="107000"/>
              </a:lnSpc>
            </a:pPr>
            <a:r>
              <a:rPr lang="en-US" sz="1050" dirty="0">
                <a:solidFill>
                  <a:srgbClr val="000000"/>
                </a:solidFill>
                <a:latin typeface="Calibri"/>
                <a:ea typeface="Calibri"/>
                <a:cs typeface="Calibri"/>
                <a:sym typeface="Calibri"/>
              </a:rPr>
              <a:t> </a:t>
            </a:r>
            <a:r>
              <a:rPr lang="en-US" sz="1050" dirty="0"/>
              <a:t>1. </a:t>
            </a:r>
            <a:r>
              <a:rPr lang="en-US" dirty="0" err="1"/>
              <a:t>Sinyor</a:t>
            </a:r>
            <a:r>
              <a:rPr lang="en-US" dirty="0"/>
              <a:t> M, Schaffer A</a:t>
            </a:r>
            <a:r>
              <a:rPr lang="en-US" dirty="0">
                <a:sym typeface="Calibri"/>
              </a:rPr>
              <a:t>,</a:t>
            </a:r>
            <a:r>
              <a:rPr lang="en-US" dirty="0"/>
              <a:t> </a:t>
            </a:r>
            <a:r>
              <a:rPr lang="en-US" dirty="0" err="1"/>
              <a:t>Redelmeier</a:t>
            </a:r>
            <a:r>
              <a:rPr lang="en-US" dirty="0"/>
              <a:t> DA</a:t>
            </a:r>
            <a:r>
              <a:rPr lang="en-US" i="1" dirty="0">
                <a:sym typeface="Calibri"/>
              </a:rPr>
              <a:t>, </a:t>
            </a:r>
            <a:r>
              <a:rPr lang="en-US" i="1" dirty="0"/>
              <a:t>et al, </a:t>
            </a:r>
            <a:r>
              <a:rPr lang="en-US" dirty="0"/>
              <a:t>Did the suicide barrier work after all? Revisiting the Bloor Viaduct natural experiment and its impact on suicide rates in Toronto, </a:t>
            </a:r>
            <a:r>
              <a:rPr lang="en-US" i="1" dirty="0"/>
              <a:t>BMJ Open, </a:t>
            </a:r>
            <a:r>
              <a:rPr lang="en-US" dirty="0"/>
              <a:t>2017;</a:t>
            </a:r>
            <a:r>
              <a:rPr lang="en-US" b="1" dirty="0"/>
              <a:t>7:</a:t>
            </a:r>
            <a:r>
              <a:rPr lang="en-US" dirty="0"/>
              <a:t>e015299</a:t>
            </a:r>
            <a:r>
              <a:rPr lang="en-US" dirty="0">
                <a:sym typeface="Calibri"/>
              </a:rPr>
              <a:t>.</a:t>
            </a:r>
            <a:r>
              <a:rPr lang="en-US" dirty="0"/>
              <a:t> </a:t>
            </a:r>
            <a:r>
              <a:rPr lang="en-US" dirty="0" err="1"/>
              <a:t>doi</a:t>
            </a:r>
            <a:r>
              <a:rPr lang="en-US" dirty="0"/>
              <a:t>: 10.1136</a:t>
            </a:r>
            <a:r>
              <a:rPr lang="en-US" dirty="0">
                <a:sym typeface="Calibri"/>
              </a:rPr>
              <a:t>/</a:t>
            </a:r>
            <a:r>
              <a:rPr lang="en-US" dirty="0"/>
              <a:t>bmjopen-2016-015299</a:t>
            </a:r>
            <a:endParaRPr lang="en-US" sz="1600" dirty="0"/>
          </a:p>
          <a:p>
            <a:pPr marL="0" indent="0">
              <a:lnSpc>
                <a:spcPct val="107000"/>
              </a:lnSpc>
            </a:pPr>
            <a:endParaRPr lang="en-US" sz="1050" dirty="0">
              <a:latin typeface="Calibri"/>
              <a:ea typeface="Calibri"/>
              <a:cs typeface="Calibri"/>
            </a:endParaRPr>
          </a:p>
          <a:p>
            <a:pPr marL="0" marR="0" lvl="0" indent="0" algn="l" rtl="0">
              <a:lnSpc>
                <a:spcPct val="107000"/>
              </a:lnSpc>
              <a:spcBef>
                <a:spcPts val="0"/>
              </a:spcBef>
              <a:spcAft>
                <a:spcPts val="0"/>
              </a:spcAft>
              <a:buSzPts val="1400"/>
              <a:buNone/>
            </a:pPr>
            <a:r>
              <a:rPr lang="en-US" sz="1050" dirty="0">
                <a:solidFill>
                  <a:srgbClr val="000000"/>
                </a:solidFill>
                <a:latin typeface="Calibri"/>
                <a:ea typeface="Calibri"/>
                <a:cs typeface="Calibri"/>
                <a:sym typeface="Calibri"/>
              </a:rPr>
              <a:t> </a:t>
            </a:r>
            <a:r>
              <a:rPr lang="en-US" dirty="0"/>
              <a:t>2. D Gunnell and others, The impact of pesticide regulations on suicide in Sri Lanka, </a:t>
            </a:r>
            <a:r>
              <a:rPr lang="en-US" i="1" dirty="0"/>
              <a:t>International Journal of Epidemiology</a:t>
            </a:r>
            <a:r>
              <a:rPr lang="en-US" dirty="0"/>
              <a:t>, Volume 36, Issue 6, December 2007</a:t>
            </a:r>
            <a:r>
              <a:rPr lang="en-US" dirty="0">
                <a:sym typeface="Calibri"/>
              </a:rPr>
              <a:t>, </a:t>
            </a:r>
            <a:r>
              <a:rPr lang="en-US" dirty="0"/>
              <a:t>Pages 1235–1242, </a:t>
            </a:r>
            <a:r>
              <a:rPr lang="en-US" dirty="0">
                <a:sym typeface="Calibri"/>
                <a:hlinkClick r:id="rId3"/>
              </a:rPr>
              <a:t>https://</a:t>
            </a:r>
            <a:r>
              <a:rPr lang="en-US" dirty="0">
                <a:hlinkClick r:id="rId3"/>
              </a:rPr>
              <a:t>doi</a:t>
            </a:r>
            <a:r>
              <a:rPr lang="en-US" dirty="0">
                <a:sym typeface="Calibri"/>
                <a:hlinkClick r:id="rId3"/>
              </a:rPr>
              <a:t>.org/</a:t>
            </a:r>
            <a:r>
              <a:rPr lang="en-US" dirty="0">
                <a:hlinkClick r:id="rId3"/>
              </a:rPr>
              <a:t>10.1093/ije</a:t>
            </a:r>
            <a:r>
              <a:rPr lang="en-US" dirty="0">
                <a:sym typeface="Calibri"/>
                <a:hlinkClick r:id="rId3"/>
              </a:rPr>
              <a:t>/</a:t>
            </a:r>
            <a:r>
              <a:rPr lang="en-US" dirty="0">
                <a:hlinkClick r:id="rId3"/>
              </a:rPr>
              <a:t>dym164</a:t>
            </a:r>
            <a:endParaRPr/>
          </a:p>
          <a:p>
            <a:pPr marL="0" indent="0">
              <a:lnSpc>
                <a:spcPct val="107000"/>
              </a:lnSpc>
            </a:pPr>
            <a:r>
              <a:rPr lang="en-US" sz="1050" dirty="0">
                <a:solidFill>
                  <a:srgbClr val="000000"/>
                </a:solidFill>
                <a:latin typeface="Calibri"/>
                <a:ea typeface="Calibri"/>
                <a:cs typeface="Calibri"/>
                <a:sym typeface="Calibri"/>
              </a:rPr>
              <a:t> </a:t>
            </a:r>
            <a:endParaRPr lang="en-US"/>
          </a:p>
          <a:p>
            <a:pPr marL="0" indent="0">
              <a:lnSpc>
                <a:spcPct val="107000"/>
              </a:lnSpc>
            </a:pPr>
            <a:r>
              <a:rPr lang="en-US" dirty="0"/>
              <a:t>3. Reisch</a:t>
            </a:r>
            <a:r>
              <a:rPr lang="en-US" dirty="0">
                <a:sym typeface="Calibri"/>
              </a:rPr>
              <a:t>, </a:t>
            </a:r>
            <a:r>
              <a:rPr lang="en-US" dirty="0"/>
              <a:t>T</a:t>
            </a:r>
            <a:r>
              <a:rPr lang="en-US" dirty="0">
                <a:sym typeface="Calibri"/>
              </a:rPr>
              <a:t>., </a:t>
            </a:r>
            <a:r>
              <a:rPr lang="en-US" dirty="0"/>
              <a:t>Steffen</a:t>
            </a:r>
            <a:r>
              <a:rPr lang="en-US" dirty="0">
                <a:sym typeface="Calibri"/>
              </a:rPr>
              <a:t>, </a:t>
            </a:r>
            <a:r>
              <a:rPr lang="en-US" dirty="0"/>
              <a:t>T</a:t>
            </a:r>
            <a:r>
              <a:rPr lang="en-US" dirty="0">
                <a:sym typeface="Calibri"/>
              </a:rPr>
              <a:t>., </a:t>
            </a:r>
            <a:r>
              <a:rPr lang="en-US" dirty="0" err="1"/>
              <a:t>Habenstein</a:t>
            </a:r>
            <a:r>
              <a:rPr lang="en-US" dirty="0">
                <a:sym typeface="Calibri"/>
              </a:rPr>
              <a:t>, </a:t>
            </a:r>
            <a:r>
              <a:rPr lang="en-US" dirty="0"/>
              <a:t>A</a:t>
            </a:r>
            <a:r>
              <a:rPr lang="en-US" dirty="0">
                <a:sym typeface="Calibri"/>
              </a:rPr>
              <a:t>., &amp; </a:t>
            </a:r>
            <a:r>
              <a:rPr lang="en-US" dirty="0"/>
              <a:t>Tschacher</a:t>
            </a:r>
            <a:r>
              <a:rPr lang="en-US" dirty="0">
                <a:sym typeface="Calibri"/>
              </a:rPr>
              <a:t>, </a:t>
            </a:r>
            <a:r>
              <a:rPr lang="en-US" dirty="0"/>
              <a:t>W</a:t>
            </a:r>
            <a:r>
              <a:rPr lang="en-US" dirty="0">
                <a:sym typeface="Calibri"/>
              </a:rPr>
              <a:t>. (</a:t>
            </a:r>
            <a:r>
              <a:rPr lang="en-US" dirty="0"/>
              <a:t>2013</a:t>
            </a:r>
            <a:r>
              <a:rPr lang="en-US" dirty="0">
                <a:sym typeface="Calibri"/>
              </a:rPr>
              <a:t>). </a:t>
            </a:r>
            <a:r>
              <a:rPr lang="en-US" dirty="0"/>
              <a:t>Change in </a:t>
            </a:r>
            <a:r>
              <a:rPr lang="en-US" dirty="0">
                <a:sym typeface="Calibri"/>
              </a:rPr>
              <a:t>suicide </a:t>
            </a:r>
            <a:r>
              <a:rPr lang="en-US" dirty="0"/>
              <a:t>rates </a:t>
            </a:r>
            <a:r>
              <a:rPr lang="en-US" dirty="0">
                <a:sym typeface="Calibri"/>
              </a:rPr>
              <a:t>in </a:t>
            </a:r>
            <a:r>
              <a:rPr lang="en-US" dirty="0"/>
              <a:t>Switzerland before and after firearm restriction resulting from </a:t>
            </a:r>
            <a:r>
              <a:rPr lang="en-US" dirty="0">
                <a:sym typeface="Calibri"/>
              </a:rPr>
              <a:t>the </a:t>
            </a:r>
            <a:r>
              <a:rPr lang="en-US" dirty="0"/>
              <a:t>2003 “Army XXI” reform. </a:t>
            </a:r>
            <a:r>
              <a:rPr lang="en-US" i="1" dirty="0"/>
              <a:t>The American Journal </a:t>
            </a:r>
            <a:r>
              <a:rPr lang="en-US" i="1" dirty="0">
                <a:sym typeface="Calibri"/>
              </a:rPr>
              <a:t>of </a:t>
            </a:r>
            <a:r>
              <a:rPr lang="en-US" i="1" dirty="0"/>
              <a:t>Psychiatry</a:t>
            </a:r>
            <a:r>
              <a:rPr lang="en-US" i="1" dirty="0">
                <a:sym typeface="Calibri"/>
              </a:rPr>
              <a:t>, </a:t>
            </a:r>
            <a:r>
              <a:rPr lang="en-US" i="1" dirty="0"/>
              <a:t>170</a:t>
            </a:r>
            <a:r>
              <a:rPr lang="en-US" dirty="0"/>
              <a:t>(9</a:t>
            </a:r>
            <a:r>
              <a:rPr lang="en-US" dirty="0">
                <a:sym typeface="Calibri"/>
              </a:rPr>
              <a:t>), </a:t>
            </a:r>
            <a:r>
              <a:rPr lang="en-US" dirty="0"/>
              <a:t>977–984</a:t>
            </a:r>
            <a:r>
              <a:rPr lang="en-US" dirty="0">
                <a:sym typeface="Calibri"/>
              </a:rPr>
              <a:t>.</a:t>
            </a:r>
            <a:r>
              <a:rPr lang="en-US" dirty="0"/>
              <a:t> </a:t>
            </a:r>
            <a:r>
              <a:rPr lang="en-US" dirty="0">
                <a:sym typeface="Calibri"/>
                <a:hlinkClick r:id="rId4"/>
              </a:rPr>
              <a:t>https://doi.org/</a:t>
            </a:r>
            <a:r>
              <a:rPr lang="en-US" dirty="0">
                <a:hlinkClick r:id="rId4"/>
              </a:rPr>
              <a:t>10.1176</a:t>
            </a:r>
            <a:r>
              <a:rPr lang="en-US" dirty="0">
                <a:sym typeface="Calibri"/>
                <a:hlinkClick r:id="rId4"/>
              </a:rPr>
              <a:t>/</a:t>
            </a:r>
            <a:r>
              <a:rPr lang="en-US" dirty="0">
                <a:hlinkClick r:id="rId4"/>
              </a:rPr>
              <a:t>appi.ajp.2013.12091256</a:t>
            </a:r>
            <a:endParaRPr lang="en-US"/>
          </a:p>
          <a:p>
            <a:pPr marL="0" indent="0">
              <a:lnSpc>
                <a:spcPct val="107000"/>
              </a:lnSpc>
            </a:pPr>
            <a:br>
              <a:rPr lang="en-US" dirty="0"/>
            </a:br>
            <a:endParaRPr lang="en-US" dirty="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b="0"/>
          </a:p>
        </p:txBody>
      </p:sp>
      <p:sp>
        <p:nvSpPr>
          <p:cNvPr id="199" name="Google Shape;199;p1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b="0"/>
          </a:p>
        </p:txBody>
      </p:sp>
      <p:sp>
        <p:nvSpPr>
          <p:cNvPr id="224" name="Google Shape;224;p1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1</a:t>
            </a:r>
            <a:r>
              <a:rPr lang="en-US" sz="1200" baseline="30000" dirty="0">
                <a:solidFill>
                  <a:srgbClr val="000000"/>
                </a:solidFill>
                <a:latin typeface="Calibri"/>
                <a:ea typeface="Calibri"/>
                <a:cs typeface="Calibri"/>
                <a:sym typeface="Calibri"/>
              </a:rPr>
              <a:t>st</a:t>
            </a:r>
            <a:r>
              <a:rPr lang="en-US" sz="1200" dirty="0">
                <a:solidFill>
                  <a:srgbClr val="000000"/>
                </a:solidFill>
                <a:latin typeface="Calibri"/>
                <a:ea typeface="Calibri"/>
                <a:cs typeface="Calibri"/>
                <a:sym typeface="Calibri"/>
              </a:rPr>
              <a:t> Image of Kevin Berthia on GGB</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dirty="0">
                <a:solidFill>
                  <a:srgbClr val="000000"/>
                </a:solidFill>
                <a:latin typeface="Calibri"/>
                <a:ea typeface="Calibri"/>
                <a:cs typeface="Calibri"/>
                <a:sym typeface="Calibri"/>
              </a:rPr>
              <a:t>Group Discussion</a:t>
            </a:r>
            <a:r>
              <a:rPr lang="en-US" sz="1200" dirty="0">
                <a:solidFill>
                  <a:srgbClr val="000000"/>
                </a:solidFill>
                <a:latin typeface="Calibri"/>
                <a:ea typeface="Calibri"/>
                <a:cs typeface="Calibri"/>
                <a:sym typeface="Calibri"/>
              </a:rPr>
              <a:t> – “What do you see happening in this picture?”  “What do you see NOT happening?”  -  The photo of Kevin Berthia standing on the wrong side of the Golden Gate Bridge demonstrates not only ambivalence about living and dying, but also the power of time, delaying, and interrupting the suicidal behavior in preventing the tragedy of suicide.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2</a:t>
            </a:r>
            <a:r>
              <a:rPr lang="en-US" sz="1200" baseline="30000" dirty="0">
                <a:solidFill>
                  <a:srgbClr val="000000"/>
                </a:solidFill>
                <a:latin typeface="Calibri"/>
                <a:ea typeface="Calibri"/>
                <a:cs typeface="Calibri"/>
                <a:sym typeface="Calibri"/>
              </a:rPr>
              <a:t>nd</a:t>
            </a:r>
            <a:r>
              <a:rPr lang="en-US" sz="1200" dirty="0">
                <a:solidFill>
                  <a:srgbClr val="000000"/>
                </a:solidFill>
                <a:latin typeface="Calibri"/>
                <a:ea typeface="Calibri"/>
                <a:cs typeface="Calibri"/>
                <a:sym typeface="Calibri"/>
              </a:rPr>
              <a:t> Image of Briggs &amp; Berthia in front of the bridge as colleagues in Suicide Prevention</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Officer Kevin Briggs &amp; Kevin Berthia – in March 2005, Kevin Berthia attempted to end his life at the GGB, he says – “I parked and walked towards the bridge. As I jumped over the railings, I heard someone say: “Hey, wait a minute.” I was convinced I was going to end my life, but at the last moment, his voice made me stop and grab the railings. That’s what you see in the picture – me standing on the ledge. I now know that was Officer Briggs (center, leaning on the railings). He snapped me back to reality. I was on that ledge for 92 minutes, and for 89 of those, I just talked. I got everything out and he listened without judging.’</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Many people who survive highly lethal attempts say something like this, “</a:t>
            </a:r>
            <a:r>
              <a:rPr lang="en-US" sz="1200" i="1" dirty="0">
                <a:solidFill>
                  <a:srgbClr val="000000"/>
                </a:solidFill>
                <a:latin typeface="Calibri"/>
                <a:ea typeface="Calibri"/>
                <a:cs typeface="Calibri"/>
                <a:sym typeface="Calibri"/>
              </a:rPr>
              <a:t>I instantly realized that everything in my life that I’d thought was unfixable was totally fixable—except for what I’d just done.” </a:t>
            </a:r>
            <a:r>
              <a:rPr lang="en-US" sz="1200" dirty="0">
                <a:solidFill>
                  <a:srgbClr val="000000"/>
                </a:solidFill>
                <a:latin typeface="Calibri"/>
                <a:ea typeface="Calibri"/>
                <a:cs typeface="Calibri"/>
                <a:sym typeface="Calibri"/>
              </a:rPr>
              <a:t>Tad Friend, “Jumpers.” The New Yorker (2003) {jumping from the Golden Gare Bridge} I call this the “Oh, shit!” moment.</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In fact, research shows that more people begin to make an attempt and stop, (15% in a study of suicidal college students) than follow through with an attempt (12%).</a:t>
            </a:r>
            <a:r>
              <a:rPr lang="en-US" sz="1600" dirty="0">
                <a:solidFill>
                  <a:schemeClr val="dk1"/>
                </a:solidFill>
                <a:latin typeface="Calibri"/>
                <a:ea typeface="Calibri"/>
                <a:cs typeface="Calibri"/>
                <a:sym typeface="Calibri"/>
              </a:rPr>
              <a:t> </a:t>
            </a:r>
            <a:r>
              <a:rPr lang="en-US" sz="1200" dirty="0">
                <a:solidFill>
                  <a:srgbClr val="000000"/>
                </a:solidFill>
                <a:latin typeface="Calibri"/>
                <a:ea typeface="Calibri"/>
                <a:cs typeface="Calibri"/>
                <a:sym typeface="Calibri"/>
              </a:rPr>
              <a:t>Drum, Brownson, Denmark, Smith. </a:t>
            </a:r>
            <a:r>
              <a:rPr lang="en-US" sz="1200" i="1" dirty="0">
                <a:solidFill>
                  <a:srgbClr val="000000"/>
                </a:solidFill>
                <a:latin typeface="Calibri"/>
                <a:ea typeface="Calibri"/>
                <a:cs typeface="Calibri"/>
                <a:sym typeface="Calibri"/>
              </a:rPr>
              <a:t>Professional Psychology: Research &amp; Practice</a:t>
            </a:r>
            <a:r>
              <a:rPr lang="en-US" sz="1200" dirty="0">
                <a:solidFill>
                  <a:srgbClr val="000000"/>
                </a:solidFill>
                <a:latin typeface="Calibri"/>
                <a:ea typeface="Calibri"/>
                <a:cs typeface="Calibri"/>
                <a:sym typeface="Calibri"/>
              </a:rPr>
              <a:t>, 2009.</a:t>
            </a:r>
            <a:endParaRPr b="0" dirty="0"/>
          </a:p>
        </p:txBody>
      </p:sp>
      <p:sp>
        <p:nvSpPr>
          <p:cNvPr id="239" name="Google Shape;239;p1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lnSpc>
                <a:spcPct val="107000"/>
              </a:lnSpc>
            </a:pPr>
            <a:r>
              <a:rPr lang="en-US" sz="1200" dirty="0">
                <a:solidFill>
                  <a:srgbClr val="000000"/>
                </a:solidFill>
                <a:latin typeface="Calibri"/>
                <a:ea typeface="Calibri"/>
                <a:cs typeface="Calibri"/>
                <a:sym typeface="Calibri"/>
              </a:rPr>
              <a:t>Ask participants what percent of </a:t>
            </a:r>
            <a:r>
              <a:rPr lang="en-US">
                <a:solidFill>
                  <a:srgbClr val="000000"/>
                </a:solidFill>
              </a:rPr>
              <a:t>veterans who</a:t>
            </a:r>
            <a:r>
              <a:rPr lang="en-US" sz="1200" dirty="0">
                <a:solidFill>
                  <a:srgbClr val="000000"/>
                </a:solidFill>
                <a:latin typeface="Calibri"/>
                <a:ea typeface="Calibri"/>
                <a:cs typeface="Calibri"/>
                <a:sym typeface="Calibri"/>
              </a:rPr>
              <a:t> attempt suicide eventually die by suicide.</a:t>
            </a:r>
            <a:r>
              <a:rPr lang="en-US" dirty="0">
                <a:solidFill>
                  <a:srgbClr val="000000"/>
                </a:solidFill>
              </a:rPr>
              <a:t>  According to a 2011 (</a:t>
            </a:r>
            <a:r>
              <a:rPr lang="en-US" dirty="0" err="1">
                <a:solidFill>
                  <a:srgbClr val="000000"/>
                </a:solidFill>
              </a:rPr>
              <a:t>Weinart</a:t>
            </a:r>
            <a:r>
              <a:rPr lang="en-US" dirty="0">
                <a:solidFill>
                  <a:srgbClr val="000000"/>
                </a:solidFill>
              </a:rPr>
              <a:t>, et al.) retrospective study with military veterans receiving inpatient treatment between 1993-1998 at US VA medical facilities, following a suicide attempt, 13.1% eventually died by suicide. Compared to the general population in which less</a:t>
            </a:r>
            <a:r>
              <a:rPr lang="en-US" sz="1200" dirty="0">
                <a:solidFill>
                  <a:srgbClr val="000000"/>
                </a:solidFill>
                <a:latin typeface="Calibri"/>
                <a:ea typeface="Calibri"/>
                <a:cs typeface="Calibri"/>
                <a:sym typeface="Calibri"/>
              </a:rPr>
              <a:t> than 10% of people who attempt suicide eventually die by suicide.</a:t>
            </a:r>
            <a:endParaRPr lang="en-US" sz="1600" dirty="0">
              <a:latin typeface="Calibri"/>
              <a:ea typeface="Calibri"/>
              <a:cs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If we prevent a suicide death today, there is a good chance that we have saved that life for the long term</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But we need to put that in perspective.</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Because the inverse is that about </a:t>
            </a:r>
            <a:r>
              <a:rPr lang="en-US" dirty="0">
                <a:solidFill>
                  <a:srgbClr val="000000"/>
                </a:solidFill>
              </a:rPr>
              <a:t>13</a:t>
            </a:r>
            <a:r>
              <a:rPr lang="en-US" sz="1200" dirty="0">
                <a:solidFill>
                  <a:srgbClr val="000000"/>
                </a:solidFill>
                <a:latin typeface="Calibri"/>
                <a:ea typeface="Calibri"/>
                <a:cs typeface="Calibri"/>
                <a:sym typeface="Calibri"/>
              </a:rPr>
              <a:t> per 100 survivors of an attempt will go on to die by suicide.</a:t>
            </a:r>
            <a:endParaRPr sz="1600" dirty="0">
              <a:latin typeface="Calibri"/>
              <a:ea typeface="Calibri"/>
              <a:cs typeface="Calibri"/>
              <a:sym typeface="Calibri"/>
            </a:endParaRPr>
          </a:p>
          <a:p>
            <a:pPr marL="342900" indent="-342900">
              <a:lnSpc>
                <a:spcPct val="107000"/>
              </a:lnSpc>
              <a:buFont typeface="Arial"/>
              <a:buChar char="*"/>
            </a:pPr>
            <a:r>
              <a:rPr lang="en-US" sz="1200" dirty="0">
                <a:solidFill>
                  <a:srgbClr val="000000"/>
                </a:solidFill>
                <a:latin typeface="Calibri"/>
                <a:ea typeface="Calibri"/>
                <a:cs typeface="Calibri"/>
                <a:sym typeface="Calibri"/>
              </a:rPr>
              <a:t>That is </a:t>
            </a:r>
            <a:r>
              <a:rPr lang="en-US" dirty="0">
                <a:solidFill>
                  <a:srgbClr val="000000"/>
                </a:solidFill>
              </a:rPr>
              <a:t>13</a:t>
            </a:r>
            <a:r>
              <a:rPr lang="en-US" sz="1200" dirty="0">
                <a:solidFill>
                  <a:srgbClr val="000000"/>
                </a:solidFill>
                <a:latin typeface="Calibri"/>
                <a:ea typeface="Calibri"/>
                <a:cs typeface="Calibri"/>
                <a:sym typeface="Calibri"/>
              </a:rPr>
              <a:t> per 100 attempt survivors will eventually die by suicide.</a:t>
            </a:r>
            <a:r>
              <a:rPr lang="en-US" dirty="0">
                <a:solidFill>
                  <a:srgbClr val="000000"/>
                </a:solidFill>
              </a:rPr>
              <a:t>  </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Therefore, it’s important to create suicide safer living environments.</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In the general population, only 13 per 100,000 die by suicide.</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b="1" dirty="0">
                <a:solidFill>
                  <a:srgbClr val="000000"/>
                </a:solidFill>
                <a:latin typeface="Calibri"/>
                <a:ea typeface="Calibri"/>
                <a:cs typeface="Calibri"/>
                <a:sym typeface="Calibri"/>
              </a:rPr>
              <a:t>That is why a previous suicide attempt is such a significant risk factor.</a:t>
            </a:r>
            <a:endParaRPr sz="1600" dirty="0">
              <a:latin typeface="Calibri"/>
              <a:ea typeface="Calibri"/>
              <a:cs typeface="Calibri"/>
              <a:sym typeface="Calibri"/>
            </a:endParaRPr>
          </a:p>
          <a:p>
            <a:pPr marL="342900" lvl="0" indent="-342900" algn="l">
              <a:lnSpc>
                <a:spcPct val="107000"/>
              </a:lnSpc>
              <a:spcBef>
                <a:spcPts val="0"/>
              </a:spcBef>
              <a:spcAft>
                <a:spcPts val="0"/>
              </a:spcAft>
              <a:buSzPts val="1400"/>
              <a:buChar char="*"/>
            </a:pPr>
            <a:endParaRPr lang="en-US" b="1" dirty="0"/>
          </a:p>
          <a:p>
            <a:pPr marL="0" indent="0">
              <a:lnSpc>
                <a:spcPct val="107000"/>
              </a:lnSpc>
            </a:pPr>
            <a:r>
              <a:rPr lang="en-US" dirty="0"/>
              <a:t>Weiner, J., Richmond, T. S., Conigliaro, J., &amp; Wiebe, D. J. (2011). Military veteran mortality following a survived suicide attempt. BMC Public Health, 11(1). https://doi.org/10.1186/1471-2458-11-374 </a:t>
            </a:r>
          </a:p>
          <a:p>
            <a:pPr marL="0" indent="0">
              <a:lnSpc>
                <a:spcPct val="107000"/>
              </a:lnSpc>
            </a:pPr>
            <a:endParaRPr lang="en-US" b="1" dirty="0"/>
          </a:p>
          <a:p>
            <a:pPr marL="0" indent="0"/>
            <a:endParaRPr lang="en-US"/>
          </a:p>
        </p:txBody>
      </p:sp>
      <p:sp>
        <p:nvSpPr>
          <p:cNvPr id="248" name="Google Shape;248;p1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In a study with near-lethal suicide attempt survivors in 2005, survivors were asked how much time transpired between the decision to end their life and the suicide attempt.  Forty-seven percent said less than an hour, while 24% said it was less than five minutes.  The transition from thoughts about suicide to engaging in suicide behaviors can be urgent, or seemingly impulsive.  Most gun owners underestimate their unique risk of dying in a firearm suicide attempt when firearms in the home are not stored unloaded and locked up or temporarily removed from the home when there is a person at risk.  Because the time between making the decision to engage in the act of suicide is quite brief, it’s important that gun owners be proactive about safely, responsibly, and legally storing their firearms.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b="1">
                <a:latin typeface="Calibri"/>
                <a:ea typeface="Calibri"/>
                <a:cs typeface="Calibri"/>
                <a:sym typeface="Calibri"/>
              </a:rPr>
              <a:t>Citation</a:t>
            </a:r>
            <a:r>
              <a:rPr lang="en-US" sz="1200" b="1">
                <a:latin typeface="Calibri"/>
                <a:ea typeface="Calibri"/>
                <a:cs typeface="Calibri"/>
                <a:sym typeface="Calibri"/>
              </a:rPr>
              <a:t>:</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a:latin typeface="Calibri"/>
                <a:ea typeface="Calibri"/>
                <a:cs typeface="Calibri"/>
                <a:sym typeface="Calibri"/>
              </a:rPr>
              <a:t>Simon, T.R., Swann, A.C., Powell, K.E., Potter, L.B., Kresnow, M., and O’Carroll, P.W.  Characteristics of Impulsive Suicide Attempts and Attempters. SLTB. 2001; 32(supp):49-59.</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80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p:txBody>
      </p:sp>
      <p:sp>
        <p:nvSpPr>
          <p:cNvPr id="261" name="Google Shape;261;p1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Ask participants to rank these suicide methods in descending order of the most common methods for suicide in Missouri.  In virtual platforms, participants can type their responses into the chat box.  For skilled instructors using Zoom, you may also set up a poll.  Click the slide to reveal the results.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In 2020,</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Males were more likely than females to use firearms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	(66% vs. 47%)</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Females were more likely than males to overdose or use poisons</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	(19% vs. 3.6%)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or use suffocation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	(25% vs. 23%)</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latin typeface="Calibri"/>
                <a:ea typeface="Calibri"/>
                <a:cs typeface="Calibri"/>
                <a:sym typeface="Calibri"/>
              </a:rPr>
              <a:t> </a:t>
            </a:r>
            <a:endParaRPr sz="1800">
              <a:latin typeface="Calibri"/>
              <a:ea typeface="Calibri"/>
              <a:cs typeface="Calibri"/>
              <a:sym typeface="Calibri"/>
            </a:endParaRPr>
          </a:p>
          <a:p>
            <a:pPr marL="0" lvl="0" indent="0" algn="l" rtl="0">
              <a:lnSpc>
                <a:spcPct val="100000"/>
              </a:lnSpc>
              <a:spcBef>
                <a:spcPts val="800"/>
              </a:spcBef>
              <a:spcAft>
                <a:spcPts val="0"/>
              </a:spcAft>
              <a:buSzPts val="1400"/>
              <a:buNone/>
            </a:pPr>
            <a:endParaRPr b="0"/>
          </a:p>
        </p:txBody>
      </p:sp>
      <p:sp>
        <p:nvSpPr>
          <p:cNvPr id="271" name="Google Shape;271;p1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30f918b60d_0_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130f918b60d_0_4: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Be careful with this information if you are presenting to an “at risk” audience. We do not want to encourage people to use more lethal means.</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This slide demonstrates the findings of a 2000 study by Spicer and Miller about the lethality of various methods by attempt survivors presenting at the emergency department.  In their study, Spicer and Miller discovered that 90% of suicide attempts with a firearm were lethal.  Comparatively, only 1-2% of attempts by overdose or self-injury are fatal. Clinicians and the general public are often surprised at how low the lethality is for sharps or overdose. </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Most people overestimate the odds of dying by less lethal methods – often guessing around 30%. While we caution not to promote using more lethal methods for suicide, the point is that if someone was planning to attempt suicide by firearm but could not access the firearm because it had been stored safely, responsibly, and legally, or temporarily away from the home, they are more likely to survive an attempt by any other method.  In summary, lethality varies greatly by method. </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(Cover the issue that the specific numbers re low lethality of pills and sharps shouldn’t be discussed with patients or in the media. The fact that most people overestimate the odds of dying with these methods – often guessing around 30% - probably saves a lot of lives.)</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83" name="Google Shape;283;g130f918b60d_0_4: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States with more restrictive gun laws, such as waiting periods, requirements for firearm safety training, and requirements for safe storage of firearms, have lower suicide rates than states without those laws.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baseline="300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Citations:</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aseline="30000">
                <a:solidFill>
                  <a:srgbClr val="000000"/>
                </a:solidFill>
                <a:latin typeface="Calibri"/>
                <a:ea typeface="Calibri"/>
                <a:cs typeface="Calibri"/>
                <a:sym typeface="Calibri"/>
              </a:rPr>
              <a:t>1</a:t>
            </a:r>
            <a:r>
              <a:rPr lang="en-US" sz="1200">
                <a:solidFill>
                  <a:srgbClr val="000000"/>
                </a:solidFill>
                <a:latin typeface="Calibri"/>
                <a:ea typeface="Calibri"/>
                <a:cs typeface="Calibri"/>
                <a:sym typeface="Calibri"/>
              </a:rPr>
              <a:t> Miller M, Azrael D, Barber C. Suicide mortality in the United States: The importance of attending to method in understanding population-level disparities in the burden of suicide. </a:t>
            </a:r>
            <a:r>
              <a:rPr lang="en-US" sz="1200" i="1">
                <a:solidFill>
                  <a:srgbClr val="000000"/>
                </a:solidFill>
                <a:latin typeface="Calibri"/>
                <a:ea typeface="Calibri"/>
                <a:cs typeface="Calibri"/>
                <a:sym typeface="Calibri"/>
              </a:rPr>
              <a:t>Annual Review of Public Health</a:t>
            </a:r>
            <a:r>
              <a:rPr lang="en-US" sz="1200">
                <a:solidFill>
                  <a:srgbClr val="000000"/>
                </a:solidFill>
                <a:latin typeface="Calibri"/>
                <a:ea typeface="Calibri"/>
                <a:cs typeface="Calibri"/>
                <a:sym typeface="Calibri"/>
              </a:rPr>
              <a:t>. 2012; 33:393-408.</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aseline="30000">
                <a:solidFill>
                  <a:srgbClr val="000000"/>
                </a:solidFill>
                <a:latin typeface="Calibri"/>
                <a:ea typeface="Calibri"/>
                <a:cs typeface="Calibri"/>
                <a:sym typeface="Calibri"/>
              </a:rPr>
              <a:t>2 </a:t>
            </a:r>
            <a:r>
              <a:rPr lang="en-US" sz="1200">
                <a:solidFill>
                  <a:srgbClr val="000000"/>
                </a:solidFill>
                <a:latin typeface="Calibri"/>
                <a:ea typeface="Calibri"/>
                <a:cs typeface="Calibri"/>
                <a:sym typeface="Calibri"/>
              </a:rPr>
              <a:t>Youth Suicide Fact Sheet, NVISS data</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2000">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aseline="30000">
                <a:solidFill>
                  <a:srgbClr val="000000"/>
                </a:solidFill>
                <a:latin typeface="Calibri"/>
                <a:ea typeface="Calibri"/>
                <a:cs typeface="Calibri"/>
                <a:sym typeface="Calibri"/>
              </a:rPr>
              <a:t>3</a:t>
            </a:r>
            <a:r>
              <a:rPr lang="en-US" sz="1200">
                <a:solidFill>
                  <a:srgbClr val="000000"/>
                </a:solidFill>
                <a:latin typeface="Calibri"/>
                <a:ea typeface="Calibri"/>
                <a:cs typeface="Calibri"/>
                <a:sym typeface="Calibri"/>
              </a:rPr>
              <a:t>Duff-Brown, B. (2020, June 3). </a:t>
            </a:r>
            <a:r>
              <a:rPr lang="en-US" sz="1200" i="1">
                <a:solidFill>
                  <a:srgbClr val="000000"/>
                </a:solidFill>
                <a:latin typeface="Calibri"/>
                <a:ea typeface="Calibri"/>
                <a:cs typeface="Calibri"/>
                <a:sym typeface="Calibri"/>
              </a:rPr>
              <a:t>Handgun ownership is associated with a much higher suicide risk</a:t>
            </a:r>
            <a:r>
              <a:rPr lang="en-US" sz="1200">
                <a:solidFill>
                  <a:srgbClr val="000000"/>
                </a:solidFill>
                <a:latin typeface="Calibri"/>
                <a:ea typeface="Calibri"/>
                <a:cs typeface="Calibri"/>
                <a:sym typeface="Calibri"/>
              </a:rPr>
              <a:t>. Stanford Medicine News Center. Retrieved from https://med.stanford.edu/news/all-news/2020/06/handgun-ownership-associated-with-much-higher-suicide-risk.html </a:t>
            </a:r>
            <a:endParaRPr b="0"/>
          </a:p>
        </p:txBody>
      </p:sp>
      <p:sp>
        <p:nvSpPr>
          <p:cNvPr id="297" name="Google Shape;297;p1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2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a:latin typeface="Arial"/>
                <a:ea typeface="Arial"/>
                <a:cs typeface="Arial"/>
                <a:sym typeface="Arial"/>
              </a:rPr>
              <a:t>States with more restrictive gun laws, such as waiting periods, requirements for firearm safety training, and requirements for safe storage of firearms, have lower suicide rates than states without those laws. </a:t>
            </a:r>
            <a:endParaRPr dirty="0"/>
          </a:p>
          <a:p>
            <a:pPr marL="0" lvl="0" indent="0" algn="l" rtl="0">
              <a:lnSpc>
                <a:spcPct val="100000"/>
              </a:lnSpc>
              <a:spcBef>
                <a:spcPts val="476"/>
              </a:spcBef>
              <a:spcAft>
                <a:spcPts val="0"/>
              </a:spcAft>
              <a:buSzPts val="1400"/>
              <a:buNone/>
            </a:pPr>
            <a:endParaRPr>
              <a:latin typeface="Arial"/>
              <a:ea typeface="Arial"/>
              <a:cs typeface="Arial"/>
              <a:sym typeface="Arial"/>
            </a:endParaRPr>
          </a:p>
          <a:p>
            <a:pPr marL="0" lvl="0" indent="0" algn="l" rtl="0">
              <a:lnSpc>
                <a:spcPct val="100000"/>
              </a:lnSpc>
              <a:spcBef>
                <a:spcPts val="476"/>
              </a:spcBef>
              <a:spcAft>
                <a:spcPts val="0"/>
              </a:spcAft>
              <a:buSzPts val="1400"/>
              <a:buNone/>
            </a:pPr>
            <a:endParaRPr baseline="30000">
              <a:latin typeface="Arial"/>
              <a:ea typeface="Arial"/>
              <a:cs typeface="Arial"/>
              <a:sym typeface="Arial"/>
            </a:endParaRPr>
          </a:p>
          <a:p>
            <a:pPr marL="0" lvl="0" indent="0" algn="l" rtl="0">
              <a:lnSpc>
                <a:spcPct val="100000"/>
              </a:lnSpc>
              <a:spcBef>
                <a:spcPts val="476"/>
              </a:spcBef>
              <a:spcAft>
                <a:spcPts val="0"/>
              </a:spcAft>
              <a:buSzPts val="1400"/>
              <a:buNone/>
            </a:pPr>
            <a:endParaRPr baseline="30000">
              <a:latin typeface="Arial"/>
              <a:ea typeface="Arial"/>
              <a:cs typeface="Arial"/>
              <a:sym typeface="Arial"/>
            </a:endParaRPr>
          </a:p>
          <a:p>
            <a:pPr marL="0" lvl="0" indent="0" algn="l" rtl="0">
              <a:lnSpc>
                <a:spcPct val="100000"/>
              </a:lnSpc>
              <a:spcBef>
                <a:spcPts val="476"/>
              </a:spcBef>
              <a:spcAft>
                <a:spcPts val="0"/>
              </a:spcAft>
              <a:buSzPts val="1400"/>
              <a:buNone/>
            </a:pPr>
            <a:r>
              <a:rPr lang="en-US" baseline="30000" dirty="0">
                <a:latin typeface="Arial"/>
                <a:ea typeface="Arial"/>
                <a:cs typeface="Arial"/>
                <a:sym typeface="Arial"/>
              </a:rPr>
              <a:t>1</a:t>
            </a:r>
            <a:r>
              <a:rPr lang="en-US" dirty="0">
                <a:latin typeface="Arial"/>
                <a:ea typeface="Arial"/>
                <a:cs typeface="Arial"/>
                <a:sym typeface="Arial"/>
              </a:rPr>
              <a:t> Miller M, Azrael D, Barber C. Suicide mortality in the United States: The importance of attending to method in understanding population-level disparities in the burden of suicide. </a:t>
            </a:r>
            <a:r>
              <a:rPr lang="en-US" i="1" dirty="0">
                <a:latin typeface="Arial"/>
                <a:ea typeface="Arial"/>
                <a:cs typeface="Arial"/>
                <a:sym typeface="Arial"/>
              </a:rPr>
              <a:t>Annual Review of Public Health</a:t>
            </a:r>
            <a:r>
              <a:rPr lang="en-US" dirty="0">
                <a:latin typeface="Arial"/>
                <a:ea typeface="Arial"/>
                <a:cs typeface="Arial"/>
                <a:sym typeface="Arial"/>
              </a:rPr>
              <a:t>. 2012; 33:393-408.</a:t>
            </a:r>
            <a:endParaRPr dirty="0"/>
          </a:p>
          <a:p>
            <a:pPr marL="0" lvl="0" indent="0" algn="l" rtl="0">
              <a:lnSpc>
                <a:spcPct val="100000"/>
              </a:lnSpc>
              <a:spcBef>
                <a:spcPts val="476"/>
              </a:spcBef>
              <a:spcAft>
                <a:spcPts val="0"/>
              </a:spcAft>
              <a:buSzPts val="1400"/>
              <a:buNone/>
            </a:pPr>
            <a:r>
              <a:rPr lang="en-US" baseline="30000" dirty="0">
                <a:latin typeface="Arial"/>
                <a:ea typeface="Arial"/>
                <a:cs typeface="Arial"/>
                <a:sym typeface="Arial"/>
              </a:rPr>
              <a:t>2 </a:t>
            </a:r>
            <a:r>
              <a:rPr lang="en-US" dirty="0">
                <a:latin typeface="Arial"/>
                <a:ea typeface="Arial"/>
                <a:cs typeface="Arial"/>
                <a:sym typeface="Arial"/>
              </a:rPr>
              <a:t>Youth Suicide Fact Sheet, NVISS data</a:t>
            </a:r>
            <a:endParaRPr dirty="0"/>
          </a:p>
          <a:p>
            <a:pPr marL="0" lvl="0" indent="0" algn="l" rtl="0">
              <a:lnSpc>
                <a:spcPct val="100000"/>
              </a:lnSpc>
              <a:spcBef>
                <a:spcPts val="0"/>
              </a:spcBef>
              <a:spcAft>
                <a:spcPts val="0"/>
              </a:spcAft>
              <a:buSzPts val="1400"/>
              <a:buNone/>
            </a:pPr>
            <a:r>
              <a:rPr lang="en-US" baseline="30000" dirty="0">
                <a:latin typeface="Arial"/>
                <a:ea typeface="Arial"/>
                <a:cs typeface="Arial"/>
                <a:sym typeface="Arial"/>
              </a:rPr>
              <a:t>3</a:t>
            </a:r>
            <a:r>
              <a:rPr lang="en-US" dirty="0"/>
              <a:t>Duff-Brown, B. (2020, June 3). </a:t>
            </a:r>
            <a:r>
              <a:rPr lang="en-US" i="1" dirty="0"/>
              <a:t>Handgun ownership is associated with a much higher suicide risk</a:t>
            </a:r>
            <a:r>
              <a:rPr lang="en-US" dirty="0"/>
              <a:t>. Stanford Medicine News Center. Retrieved from https://med.stanford.edu/news/all-news/2020/06/handgun-ownership-associated-with-much-higher-suicide-risk.html </a:t>
            </a:r>
            <a:endParaRPr dirty="0"/>
          </a:p>
          <a:p>
            <a:pPr marL="0" lvl="0" indent="0" algn="l" rtl="0">
              <a:lnSpc>
                <a:spcPct val="100000"/>
              </a:lnSpc>
              <a:spcBef>
                <a:spcPts val="0"/>
              </a:spcBef>
              <a:spcAft>
                <a:spcPts val="0"/>
              </a:spcAft>
              <a:buSzPts val="1400"/>
              <a:buNone/>
            </a:pPr>
            <a:r>
              <a:rPr lang="en-US" b="0" baseline="30000"/>
              <a:t>4 </a:t>
            </a:r>
            <a:r>
              <a:rPr lang="en-US" b="0" baseline="0"/>
              <a:t>CDC WISQARS, 2015-2019 firearm-related deaths in the U.S.  </a:t>
            </a:r>
            <a:endParaRPr b="0" baseline="0"/>
          </a:p>
        </p:txBody>
      </p:sp>
      <p:sp>
        <p:nvSpPr>
          <p:cNvPr id="309" name="Google Shape;309;p2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b="1"/>
          </a:p>
        </p:txBody>
      </p:sp>
      <p:sp>
        <p:nvSpPr>
          <p:cNvPr id="104" name="Google Shape;104;p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2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1 in 4 adults will develop a mental health condition at some time during their lifespan, regardless of gun ownership status.  Gun owners are no more likely to develop suicidal ideation or attempt suicide than non-gun owners.  However, access to a highly lethal method increases the likelihood of death 9/10) if they engage in suicidal behaviors with a firearm.  Unlike less lethal methods, such as sharps or poisons/overdose, the opportunity for medical intervention to save a person’s life after a firearm suicide attempt is less likely to be successful. </a:t>
            </a:r>
            <a:endParaRPr sz="1600" dirty="0">
              <a:latin typeface="Calibri"/>
              <a:ea typeface="Calibri"/>
              <a:cs typeface="Calibri"/>
              <a:sym typeface="Calibri"/>
            </a:endParaRPr>
          </a:p>
        </p:txBody>
      </p:sp>
      <p:sp>
        <p:nvSpPr>
          <p:cNvPr id="317" name="Google Shape;317;p2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2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Who can benefit from learning how to have a Conversation about Suicide Safer Homes?</a:t>
            </a:r>
            <a:endParaRPr sz="1600">
              <a:latin typeface="Calibri"/>
              <a:ea typeface="Calibri"/>
              <a:cs typeface="Calibri"/>
              <a:sym typeface="Calibri"/>
            </a:endParaRPr>
          </a:p>
          <a:p>
            <a:pPr marL="243840" marR="0" lvl="0" indent="-16764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Anyone can benefit from learning to have a conversation about putting time and distance between a person in emotional crisis and access to lethal means because we know that thoughts of suicide are about hopelessness, despair, feelings of being a burden, a desire to end an emotional pain that has become too heavy to bear.’  </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We know thoughts of suicide are related to ending emotional pain, talking about that pain can de-escalate the situation and help the person think more clearly.</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A conversation on access to lethal means could mitigate making a specific plan for suicide and connect the person to help sooner</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Research &amp; lived experience tells us that compounding stressors make clear thinking difficult</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329" name="Google Shape;329;p2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Participants are reminded of the warning signs that are commonly present when someone is at risk for suicide.  Highlight that these are changes in what would be expected or typical mood, behaviors, or emotions for that person.</a:t>
            </a:r>
            <a:endParaRPr sz="1600">
              <a:latin typeface="Calibri"/>
              <a:ea typeface="Calibri"/>
              <a:cs typeface="Calibri"/>
              <a:sym typeface="Calibri"/>
            </a:endParaRPr>
          </a:p>
        </p:txBody>
      </p:sp>
      <p:sp>
        <p:nvSpPr>
          <p:cNvPr id="337" name="Google Shape;337;p2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a:lnSpc>
                <a:spcPct val="107000"/>
              </a:lnSpc>
            </a:pPr>
            <a:r>
              <a:rPr lang="en-US" dirty="0"/>
              <a:t>Let's hear Elena describe the warning signs she was seeing in her husband's behavior and the steps she took to see if others were noticing the warning signs too.</a:t>
            </a:r>
          </a:p>
          <a:p>
            <a:pPr marL="0">
              <a:lnSpc>
                <a:spcPct val="107000"/>
              </a:lnSpc>
            </a:pPr>
            <a:endParaRPr lang="en-US" dirty="0"/>
          </a:p>
          <a:p>
            <a:pPr marL="0">
              <a:lnSpc>
                <a:spcPct val="107000"/>
              </a:lnSpc>
            </a:pPr>
            <a:r>
              <a:rPr lang="en-US" dirty="0"/>
              <a:t>Debrief questions or discussion points</a:t>
            </a:r>
          </a:p>
          <a:p>
            <a:pPr marL="0">
              <a:lnSpc>
                <a:spcPct val="107000"/>
              </a:lnSpc>
              <a:buChar char="•"/>
            </a:pPr>
            <a:r>
              <a:rPr lang="en-US" dirty="0"/>
              <a:t>What warning signs did you hear Elena mention she and Luis have noticed caused them to be concerned for Manny? (Had that sense of "What if Manny had done something to himself?", found empty liquor bottles shoved under things in the trash, not sleeping, not going to work every day, weight loss, things are not great at work or at home)</a:t>
            </a:r>
          </a:p>
          <a:p>
            <a:pPr marL="0">
              <a:lnSpc>
                <a:spcPct val="107000"/>
              </a:lnSpc>
              <a:buChar char="•"/>
            </a:pPr>
            <a:r>
              <a:rPr lang="en-US" dirty="0"/>
              <a:t>Sometimes a spouse or family member is too close to the situation, worries they are overreacting, or maybe in denial that  someone's behaviors, moods or substance misuse has worsened.  Getting input from trusted others about what they are seeing can be helpful to getting a clearer picture.  </a:t>
            </a:r>
          </a:p>
          <a:p>
            <a:pPr marL="0">
              <a:lnSpc>
                <a:spcPct val="107000"/>
              </a:lnSpc>
              <a:buChar char="•"/>
            </a:pPr>
            <a:r>
              <a:rPr lang="en-US" dirty="0"/>
              <a:t>Likewise, sometimes a spouse or family member isn't willing to listen to their (spouse, parent, adult children) about their concerns for suicide risk.  But they may be more open to hearing the concern from someone outside the family whom they trust and respect.  That's when it can be helpful to get outside help to have the conversation.</a:t>
            </a:r>
          </a:p>
          <a:p>
            <a:pPr marL="0">
              <a:lnSpc>
                <a:spcPct val="107000"/>
              </a:lnSpc>
              <a:buChar char="•"/>
            </a:pPr>
            <a:endParaRPr lang="en-US" dirty="0"/>
          </a:p>
          <a:p>
            <a:pPr marL="0">
              <a:lnSpc>
                <a:spcPct val="107000"/>
              </a:lnSpc>
            </a:pPr>
            <a:endParaRPr lang="en-US" dirty="0"/>
          </a:p>
          <a:p>
            <a:pPr marL="0">
              <a:lnSpc>
                <a:spcPct val="107000"/>
              </a:lnSpc>
            </a:pPr>
            <a:r>
              <a:rPr lang="en-US" dirty="0"/>
              <a:t>Use </a:t>
            </a:r>
            <a:r>
              <a:rPr lang="en-US" dirty="0">
                <a:sym typeface="Calibri"/>
              </a:rPr>
              <a:t>this </a:t>
            </a:r>
            <a:r>
              <a:rPr lang="en-US" dirty="0"/>
              <a:t>video for general audiences </a:t>
            </a:r>
            <a:r>
              <a:rPr lang="en-US" dirty="0">
                <a:sym typeface="Calibri"/>
              </a:rPr>
              <a:t>and gun owners</a:t>
            </a:r>
            <a:r>
              <a:rPr lang="en-US" dirty="0"/>
              <a:t>.  This video demonstrates what recognizing the warning signs may be like.  If the video does not download to your slides the video</a:t>
            </a:r>
            <a:r>
              <a:rPr lang="en-US" dirty="0">
                <a:sym typeface="Calibri"/>
              </a:rPr>
              <a:t> can </a:t>
            </a:r>
            <a:r>
              <a:rPr lang="en-US" dirty="0"/>
              <a:t>be downloaded from  </a:t>
            </a:r>
            <a:r>
              <a:rPr lang="en-US" dirty="0">
                <a:hlinkClick r:id="rId3"/>
              </a:rPr>
              <a:t>https://vimeo</a:t>
            </a:r>
            <a:r>
              <a:rPr lang="en-US" dirty="0">
                <a:sym typeface="Calibri"/>
                <a:hlinkClick r:id="rId3"/>
              </a:rPr>
              <a:t>.</a:t>
            </a:r>
            <a:r>
              <a:rPr lang="en-US" dirty="0">
                <a:hlinkClick r:id="rId3"/>
              </a:rPr>
              <a:t>com/668732659</a:t>
            </a:r>
            <a:r>
              <a:rPr lang="en-US" dirty="0"/>
              <a:t> or </a:t>
            </a:r>
            <a:r>
              <a:rPr lang="en-US" dirty="0">
                <a:sym typeface="Calibri"/>
                <a:hlinkClick r:id="rId4"/>
              </a:rPr>
              <a:t>https://worriedaboutaveteran.org/</a:t>
            </a:r>
            <a:r>
              <a:rPr lang="en-US" dirty="0">
                <a:hlinkClick r:id="rId4"/>
              </a:rPr>
              <a:t>warning-signs</a:t>
            </a:r>
            <a:r>
              <a:rPr lang="en-US" dirty="0">
                <a:sym typeface="Calibri"/>
                <a:hlinkClick r:id="rId4"/>
              </a:rPr>
              <a:t>/</a:t>
            </a:r>
            <a:endParaRPr lang="en-US" dirty="0"/>
          </a:p>
          <a:p>
            <a:pPr marL="0" marR="0" lvl="0" algn="l">
              <a:lnSpc>
                <a:spcPct val="107000"/>
              </a:lnSpc>
              <a:spcBef>
                <a:spcPts val="0"/>
              </a:spcBef>
              <a:spcAft>
                <a:spcPts val="0"/>
              </a:spcAft>
              <a:buNone/>
            </a:pPr>
            <a:endParaRPr lang="en-US" dirty="0"/>
          </a:p>
          <a:p>
            <a:pPr marL="0" marR="0" lvl="0" indent="0" algn="l">
              <a:lnSpc>
                <a:spcPct val="107000"/>
              </a:lnSpc>
              <a:spcBef>
                <a:spcPts val="0"/>
              </a:spcBef>
              <a:spcAft>
                <a:spcPts val="0"/>
              </a:spcAft>
              <a:buSzPts val="1400"/>
              <a:buNone/>
            </a:pPr>
            <a:endParaRPr lang="en-US" dirty="0"/>
          </a:p>
        </p:txBody>
      </p:sp>
      <p:sp>
        <p:nvSpPr>
          <p:cNvPr id="215" name="Google Shape;215;p1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Stress the safety focus – keep people who may be at risk safe and alive</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Have the conversation as soon as possible, mutually convenient place that is non-threatening and safe.</a:t>
            </a:r>
            <a:endParaRPr sz="1600" dirty="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351" name="Google Shape;351;p2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lnSpc>
                <a:spcPct val="107000"/>
              </a:lnSpc>
            </a:pPr>
            <a:r>
              <a:rPr lang="en-US" sz="1200" dirty="0">
                <a:solidFill>
                  <a:srgbClr val="000000"/>
                </a:solidFill>
                <a:latin typeface="Calibri"/>
                <a:ea typeface="Calibri"/>
                <a:cs typeface="Calibri"/>
                <a:sym typeface="Calibri"/>
              </a:rPr>
              <a:t>Participants are introduced on how to start the conversation when there is a concern for risk of suicide.</a:t>
            </a:r>
            <a:r>
              <a:rPr lang="en-US" dirty="0">
                <a:solidFill>
                  <a:srgbClr val="000000"/>
                </a:solidFill>
              </a:rPr>
              <a:t> </a:t>
            </a:r>
            <a:r>
              <a:rPr lang="en-US" sz="1200" dirty="0">
                <a:solidFill>
                  <a:srgbClr val="000000"/>
                </a:solidFill>
                <a:latin typeface="Calibri"/>
                <a:ea typeface="Calibri"/>
                <a:cs typeface="Calibri"/>
                <a:sym typeface="Calibri"/>
              </a:rPr>
              <a:t> Participants will be practicing asking about suicide directly.</a:t>
            </a:r>
            <a:r>
              <a:rPr lang="en-US" dirty="0">
                <a:solidFill>
                  <a:srgbClr val="000000"/>
                </a:solidFill>
              </a:rPr>
              <a:t> </a:t>
            </a:r>
            <a:r>
              <a:rPr lang="en-US" sz="1200" dirty="0">
                <a:solidFill>
                  <a:srgbClr val="000000"/>
                </a:solidFill>
                <a:latin typeface="Calibri"/>
                <a:ea typeface="Calibri"/>
                <a:cs typeface="Calibri"/>
                <a:sym typeface="Calibri"/>
              </a:rPr>
              <a:t> Begin by addressing care, illustrating the observed risk factors that have raised concerns.</a:t>
            </a:r>
            <a:r>
              <a:rPr lang="en-US" dirty="0">
                <a:solidFill>
                  <a:srgbClr val="000000"/>
                </a:solidFill>
              </a:rPr>
              <a:t> </a:t>
            </a:r>
            <a:r>
              <a:rPr lang="en-US" sz="1200" dirty="0">
                <a:solidFill>
                  <a:srgbClr val="000000"/>
                </a:solidFill>
                <a:latin typeface="Calibri"/>
                <a:ea typeface="Calibri"/>
                <a:cs typeface="Calibri"/>
                <a:sym typeface="Calibri"/>
              </a:rPr>
              <a:t> Often times, individuals who are at risk for suicide are not aware that others are noticing the changes in their behaviors, moods, or emotions.</a:t>
            </a:r>
            <a:r>
              <a:rPr lang="en-US" dirty="0">
                <a:solidFill>
                  <a:srgbClr val="000000"/>
                </a:solidFill>
              </a:rPr>
              <a:t> </a:t>
            </a:r>
            <a:r>
              <a:rPr lang="en-US" sz="1200" dirty="0">
                <a:solidFill>
                  <a:srgbClr val="000000"/>
                </a:solidFill>
                <a:latin typeface="Calibri"/>
                <a:ea typeface="Calibri"/>
                <a:cs typeface="Calibri"/>
                <a:sym typeface="Calibri"/>
              </a:rPr>
              <a:t> When someone approaches the conversation from a place of genuine care and concern for their well-being, they often feel a sense of relief for the opportunity to open up.</a:t>
            </a:r>
            <a:r>
              <a:rPr lang="en-US" dirty="0">
                <a:solidFill>
                  <a:srgbClr val="000000"/>
                </a:solidFill>
              </a:rPr>
              <a:t> </a:t>
            </a:r>
            <a:r>
              <a:rPr lang="en-US" sz="1200" dirty="0">
                <a:solidFill>
                  <a:srgbClr val="000000"/>
                </a:solidFill>
                <a:latin typeface="Calibri"/>
                <a:ea typeface="Calibri"/>
                <a:cs typeface="Calibri"/>
                <a:sym typeface="Calibri"/>
              </a:rPr>
              <a:t> It is true that some people hesitate to open up and disclose their thoughts and feelings about suicide, but with persistence and consistent care and concern the likelihood they will open up and be willing to seek help increases.</a:t>
            </a:r>
            <a:r>
              <a:rPr lang="en-US" dirty="0">
                <a:solidFill>
                  <a:srgbClr val="000000"/>
                </a:solidFill>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indent="0">
              <a:lnSpc>
                <a:spcPct val="107000"/>
              </a:lnSpc>
            </a:pPr>
            <a:r>
              <a:rPr lang="en-US" sz="1200" dirty="0">
                <a:solidFill>
                  <a:srgbClr val="000000"/>
                </a:solidFill>
                <a:latin typeface="Calibri"/>
                <a:ea typeface="Calibri"/>
                <a:cs typeface="Calibri"/>
                <a:sym typeface="Calibri"/>
              </a:rPr>
              <a:t>Emphasize to participants the importance of asking directly about suicide.</a:t>
            </a:r>
            <a:r>
              <a:rPr lang="en-US" dirty="0">
                <a:solidFill>
                  <a:srgbClr val="000000"/>
                </a:solidFill>
              </a:rPr>
              <a:t> </a:t>
            </a:r>
            <a:r>
              <a:rPr lang="en-US" sz="1200" dirty="0">
                <a:solidFill>
                  <a:srgbClr val="000000"/>
                </a:solidFill>
                <a:latin typeface="Calibri"/>
                <a:ea typeface="Calibri"/>
                <a:cs typeface="Calibri"/>
                <a:sym typeface="Calibri"/>
              </a:rPr>
              <a:t> Euphemisms about “hurting yourself” or “go to sleep and never wake up” may not be direct or specific enough to know whether or not the person is having thoughts about suicide.</a:t>
            </a:r>
            <a:r>
              <a:rPr lang="en-US" dirty="0">
                <a:solidFill>
                  <a:srgbClr val="000000"/>
                </a:solidFill>
              </a:rPr>
              <a:t> </a:t>
            </a:r>
            <a:r>
              <a:rPr lang="en-US" sz="1200" dirty="0">
                <a:solidFill>
                  <a:srgbClr val="000000"/>
                </a:solidFill>
                <a:latin typeface="Calibri"/>
                <a:ea typeface="Calibri"/>
                <a:cs typeface="Calibri"/>
                <a:sym typeface="Calibri"/>
              </a:rPr>
              <a:t> It is a myth that bringing up suicide as a concern will cause people to engage in suicidal behaviors.</a:t>
            </a:r>
            <a:r>
              <a:rPr lang="en-US" dirty="0">
                <a:solidFill>
                  <a:srgbClr val="000000"/>
                </a:solidFill>
              </a:rPr>
              <a:t> </a:t>
            </a:r>
            <a:r>
              <a:rPr lang="en-US" sz="1200" dirty="0">
                <a:solidFill>
                  <a:srgbClr val="000000"/>
                </a:solidFill>
                <a:latin typeface="Calibri"/>
                <a:ea typeface="Calibri"/>
                <a:cs typeface="Calibri"/>
                <a:sym typeface="Calibri"/>
              </a:rPr>
              <a:t> In fact, the opposite is true.</a:t>
            </a:r>
            <a:r>
              <a:rPr lang="en-US" dirty="0">
                <a:solidFill>
                  <a:srgbClr val="000000"/>
                </a:solidFill>
              </a:rPr>
              <a:t> </a:t>
            </a:r>
            <a:r>
              <a:rPr lang="en-US" sz="1200" dirty="0">
                <a:solidFill>
                  <a:srgbClr val="000000"/>
                </a:solidFill>
                <a:latin typeface="Calibri"/>
                <a:ea typeface="Calibri"/>
                <a:cs typeface="Calibri"/>
                <a:sym typeface="Calibri"/>
              </a:rPr>
              <a:t> Asking directly and specifically about suicide demonstrates a willingness to listen to their pain and a desire to help them alleviate the mental, emotional, and physical pain.</a:t>
            </a:r>
            <a:r>
              <a:rPr lang="en-US" dirty="0">
                <a:solidFill>
                  <a:srgbClr val="000000"/>
                </a:solidFill>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indent="0">
              <a:lnSpc>
                <a:spcPct val="107000"/>
              </a:lnSpc>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endParaRPr lang="en-US"/>
          </a:p>
          <a:p>
            <a:pPr marL="0" marR="0" lvl="0" indent="0" algn="l" rtl="0">
              <a:lnSpc>
                <a:spcPct val="107000"/>
              </a:lnSpc>
              <a:spcBef>
                <a:spcPts val="0"/>
              </a:spcBef>
              <a:spcAft>
                <a:spcPts val="0"/>
              </a:spcAft>
              <a:buSzPts val="1400"/>
              <a:buNone/>
            </a:pPr>
            <a:endParaRPr sz="1200">
              <a:solidFill>
                <a:srgbClr val="000000"/>
              </a:solidFill>
              <a:latin typeface="Calibri"/>
              <a:ea typeface="Calibri"/>
              <a:cs typeface="Calibri"/>
              <a:sym typeface="Calibri"/>
            </a:endParaRPr>
          </a:p>
        </p:txBody>
      </p:sp>
      <p:sp>
        <p:nvSpPr>
          <p:cNvPr id="376" name="Google Shape;376;p2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r>
              <a:rPr lang="en-US" dirty="0"/>
              <a:t>Invite participants to practice asking the question.  Explain that this is a safe place to practice asking the question so that the first time you ever ask it isn’t in a moment of crisis.</a:t>
            </a:r>
          </a:p>
          <a:p>
            <a:pPr marL="0" marR="0" lvl="0" indent="0" algn="l">
              <a:lnSpc>
                <a:spcPct val="107000"/>
              </a:lnSpc>
              <a:spcBef>
                <a:spcPts val="0"/>
              </a:spcBef>
              <a:spcAft>
                <a:spcPts val="0"/>
              </a:spcAft>
              <a:buSzPts val="1400"/>
              <a:buNone/>
            </a:pPr>
            <a:endParaRPr lang="en-US" dirty="0">
              <a:latin typeface="Calibri"/>
              <a:ea typeface="Calibri"/>
              <a:cs typeface="Calibri"/>
            </a:endParaRPr>
          </a:p>
          <a:p>
            <a:pPr marL="0" indent="0">
              <a:lnSpc>
                <a:spcPct val="107000"/>
              </a:lnSpc>
            </a:pPr>
            <a:r>
              <a:rPr lang="en-US" sz="1200" b="1" dirty="0">
                <a:solidFill>
                  <a:srgbClr val="000000"/>
                </a:solidFill>
                <a:latin typeface="Calibri"/>
                <a:ea typeface="Calibri"/>
                <a:cs typeface="Calibri"/>
                <a:sym typeface="Calibri"/>
              </a:rPr>
              <a:t>Directions for introducing the exercise</a:t>
            </a:r>
            <a:r>
              <a:rPr lang="en-US" sz="1200" dirty="0">
                <a:solidFill>
                  <a:srgbClr val="000000"/>
                </a:solidFill>
                <a:latin typeface="Calibri"/>
                <a:ea typeface="Calibri"/>
                <a:cs typeface="Calibri"/>
                <a:sym typeface="Calibri"/>
              </a:rPr>
              <a:t>:</a:t>
            </a:r>
            <a:r>
              <a:rPr lang="en-US" dirty="0">
                <a:solidFill>
                  <a:srgbClr val="000000"/>
                </a:solidFill>
              </a:rPr>
              <a:t> </a:t>
            </a:r>
            <a:r>
              <a:rPr lang="en-US" sz="1200" dirty="0">
                <a:solidFill>
                  <a:srgbClr val="000000"/>
                </a:solidFill>
                <a:latin typeface="Calibri"/>
                <a:ea typeface="Calibri"/>
                <a:cs typeface="Calibri"/>
                <a:sym typeface="Calibri"/>
              </a:rPr>
              <a:t> Participants will practice asking the instructor the two direct suicide questions, “Are you thinking about suicide? Are you thinking about killing yourself?” It is going to sound garbled with everyone participating.</a:t>
            </a:r>
            <a:r>
              <a:rPr lang="en-US" dirty="0">
                <a:solidFill>
                  <a:srgbClr val="000000"/>
                </a:solidFill>
              </a:rPr>
              <a:t> </a:t>
            </a:r>
            <a:r>
              <a:rPr lang="en-US" sz="1200" dirty="0">
                <a:solidFill>
                  <a:srgbClr val="000000"/>
                </a:solidFill>
                <a:latin typeface="Calibri"/>
                <a:ea typeface="Calibri"/>
                <a:cs typeface="Calibri"/>
                <a:sym typeface="Calibri"/>
              </a:rPr>
              <a:t> That’s okay.</a:t>
            </a:r>
            <a:r>
              <a:rPr lang="en-US" dirty="0">
                <a:solidFill>
                  <a:srgbClr val="000000"/>
                </a:solidFill>
              </a:rPr>
              <a:t> </a:t>
            </a:r>
            <a:r>
              <a:rPr lang="en-US" sz="1200" dirty="0">
                <a:solidFill>
                  <a:srgbClr val="000000"/>
                </a:solidFill>
                <a:latin typeface="Calibri"/>
                <a:ea typeface="Calibri"/>
                <a:cs typeface="Calibri"/>
                <a:sym typeface="Calibri"/>
              </a:rPr>
              <a:t> It allows you to just get the words out.</a:t>
            </a:r>
            <a:r>
              <a:rPr lang="en-US" dirty="0">
                <a:solidFill>
                  <a:srgbClr val="000000"/>
                </a:solidFill>
              </a:rPr>
              <a:t> </a:t>
            </a:r>
            <a:r>
              <a:rPr lang="en-US" sz="1200" dirty="0">
                <a:solidFill>
                  <a:srgbClr val="000000"/>
                </a:solidFill>
                <a:latin typeface="Calibri"/>
                <a:ea typeface="Calibri"/>
                <a:cs typeface="Calibri"/>
                <a:sym typeface="Calibri"/>
              </a:rPr>
              <a:t> The instructor will then reply with a “No” response.</a:t>
            </a:r>
            <a:r>
              <a:rPr lang="en-US" dirty="0">
                <a:solidFill>
                  <a:srgbClr val="000000"/>
                </a:solidFill>
              </a:rPr>
              <a:t> </a:t>
            </a:r>
            <a:r>
              <a:rPr lang="en-US" sz="1200" dirty="0">
                <a:solidFill>
                  <a:srgbClr val="000000"/>
                </a:solidFill>
                <a:latin typeface="Calibri"/>
                <a:ea typeface="Calibri"/>
                <a:cs typeface="Calibri"/>
                <a:sym typeface="Calibri"/>
              </a:rPr>
              <a:t> This allows the participant the opportunity to experience what it feels like to ask the question and hear a response.</a:t>
            </a:r>
            <a:r>
              <a:rPr lang="en-US" dirty="0">
                <a:solidFill>
                  <a:srgbClr val="000000"/>
                </a:solidFill>
              </a:rPr>
              <a:t>  </a:t>
            </a:r>
            <a:endParaRPr dirty="0"/>
          </a:p>
          <a:p>
            <a:pPr marL="0" marR="0" lvl="0" indent="0" algn="l" rtl="0">
              <a:lnSpc>
                <a:spcPct val="107000"/>
              </a:lnSpc>
              <a:spcBef>
                <a:spcPts val="0"/>
              </a:spcBef>
              <a:spcAft>
                <a:spcPts val="0"/>
              </a:spcAft>
              <a:buSzPts val="1400"/>
              <a:buNone/>
            </a:pPr>
            <a:endParaRPr lang="en-US" sz="1200">
              <a:solidFill>
                <a:srgbClr val="000000"/>
              </a:solidFill>
              <a:latin typeface="Calibri"/>
              <a:ea typeface="Calibri"/>
              <a:cs typeface="Calibri"/>
            </a:endParaRPr>
          </a:p>
          <a:p>
            <a:pPr marL="0" indent="0">
              <a:lnSpc>
                <a:spcPct val="107000"/>
              </a:lnSpc>
            </a:pPr>
            <a:r>
              <a:rPr lang="en-US" dirty="0"/>
              <a:t>Pause for a moment of self-reflection. If time allows, ask participants to share what that experience felt like.  Acknowledge that it is normal for it to feel uncomfortable or awkward at first.  Similar to learning how to give CPR was uncomfortable and awkward.  But the more this skill is rehearsed the less uncomfortable and awkward it will be when they need to ask it. Encourage participants to continue rehearsing by asking the questions about suicide when they are looking in the mirror, getting ready for the day, driving alone in their car, and when they are by themselves so that they can develop a bit of “muscle memory” and confidence in the event they ever need to ask the question.</a:t>
            </a:r>
          </a:p>
          <a:p>
            <a:pPr marL="0" indent="0">
              <a:lnSpc>
                <a:spcPct val="107000"/>
              </a:lnSpc>
            </a:pPr>
            <a:endParaRPr lang="en-US">
              <a:solidFill>
                <a:srgbClr val="000000"/>
              </a:solidFill>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Process next steps when the answer is “No” on the next slide.</a:t>
            </a:r>
            <a:endParaRPr dirty="0"/>
          </a:p>
          <a:p>
            <a:pPr marL="0" marR="0" lvl="0" indent="0" algn="l" rtl="0">
              <a:lnSpc>
                <a:spcPct val="107000"/>
              </a:lnSpc>
              <a:spcBef>
                <a:spcPts val="0"/>
              </a:spcBef>
              <a:spcAft>
                <a:spcPts val="0"/>
              </a:spcAft>
              <a:buSzPts val="1400"/>
              <a:buNone/>
            </a:pPr>
            <a:endParaRPr sz="1200">
              <a:solidFill>
                <a:srgbClr val="000000"/>
              </a:solidFill>
              <a:latin typeface="Calibri"/>
              <a:ea typeface="Calibri"/>
              <a:cs typeface="Calibri"/>
              <a:sym typeface="Calibri"/>
            </a:endParaRPr>
          </a:p>
        </p:txBody>
      </p:sp>
      <p:sp>
        <p:nvSpPr>
          <p:cNvPr id="376" name="Google Shape;376;p2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2160567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Even if the person at risk denies thinking about suicide, share with them a way to access resources for help.  If they do develop thoughts of suicide or begin making a plan, they can always call the Suicide Crisis line for assistance.  The Suicide &amp; Crisis Line 988 went live on July 16, 2022.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They can also call the Suicide &amp; Crisis Lifeline at 988.  </a:t>
            </a:r>
            <a:endParaRPr sz="1600" dirty="0">
              <a:latin typeface="Calibri"/>
              <a:ea typeface="Calibri"/>
              <a:cs typeface="Calibri"/>
              <a:sym typeface="Calibri"/>
            </a:endParaRPr>
          </a:p>
        </p:txBody>
      </p:sp>
      <p:sp>
        <p:nvSpPr>
          <p:cNvPr id="405" name="Google Shape;405;p2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Even if the person at risk denies thinking about suicide, share with them a way to access resources for help.  If they do develop thoughts of suicide or begin making a plan, they can always call the Suicide Crisis line for assistance.  The Suicide &amp; Crisis Line 988 went live on July 16, 2022.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lang="en-US" sz="1600" b="0" i="0" u="none" strike="noStrike" cap="none" dirty="0">
              <a:solidFill>
                <a:schemeClr val="dk1"/>
              </a:solidFill>
              <a:effectLst/>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They can also call the Suicide &amp; Crisis Lifeline at 988.  </a:t>
            </a:r>
          </a:p>
        </p:txBody>
      </p:sp>
      <p:sp>
        <p:nvSpPr>
          <p:cNvPr id="405" name="Google Shape;405;p2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2362572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lnSpc>
                <a:spcPct val="107000"/>
              </a:lnSpc>
            </a:pPr>
            <a:r>
              <a:rPr lang="en-US" dirty="0"/>
              <a:t>Elena and Luis have recognized changes in Manny's moods, behaviors, increased substance use and are concerned he's at risk for suicide.  Even though Manny denied he is thinking about suicide, let's hear from Luis about how he and Manny worked together to shift toward safety without removing the firearm(s) from the home.</a:t>
            </a:r>
          </a:p>
          <a:p>
            <a:pPr marL="0" indent="0">
              <a:lnSpc>
                <a:spcPct val="107000"/>
              </a:lnSpc>
            </a:pPr>
            <a:endParaRPr lang="en-US"/>
          </a:p>
          <a:p>
            <a:pPr marL="0" indent="0">
              <a:lnSpc>
                <a:spcPct val="107000"/>
              </a:lnSpc>
            </a:pPr>
            <a:r>
              <a:rPr lang="en-US" dirty="0"/>
              <a:t>Debrief discussion points</a:t>
            </a:r>
          </a:p>
          <a:p>
            <a:pPr marL="171450" indent="-171450">
              <a:lnSpc>
                <a:spcPct val="107000"/>
              </a:lnSpc>
              <a:buFont typeface="Arial,Sans-Serif"/>
              <a:buChar char="•"/>
            </a:pPr>
            <a:r>
              <a:rPr lang="en-US" dirty="0"/>
              <a:t>Elena and Luis worked together to have a discussion about their concerns for Manny.  Elena, as his wife, took care of the "touchy feely" part, and Luis was able to provide practical help by addressing the firearm and field stripping it so that it could not be fired.</a:t>
            </a:r>
          </a:p>
          <a:p>
            <a:pPr marL="171450" indent="-171450">
              <a:lnSpc>
                <a:spcPct val="107000"/>
              </a:lnSpc>
              <a:buFont typeface="Arial,Sans-Serif"/>
              <a:buChar char="•"/>
            </a:pPr>
            <a:r>
              <a:rPr lang="en-US" dirty="0"/>
              <a:t>Some gun owners won't be comfortable removing their firearms from the home, but may be willing to make the firearm inoperable for the time being.  This is still a good outcome. </a:t>
            </a:r>
          </a:p>
          <a:p>
            <a:pPr marL="171450" indent="-171450">
              <a:lnSpc>
                <a:spcPct val="107000"/>
              </a:lnSpc>
              <a:buFont typeface="Arial,Sans-Serif"/>
              <a:buChar char="•"/>
            </a:pPr>
            <a:r>
              <a:rPr lang="en-US" dirty="0"/>
              <a:t>We heard Manny say that he felt uncomfortable taking Manny's gun, even though he has a gun permit.  There are no laws or requirements in Missouri that would prohibit the legal transfer of firearms from one individual to another.  If you are providing assistance to someone in another state you will want to familiarize yourself with state's laws and requirements before taking possession of someone's firearm. </a:t>
            </a:r>
          </a:p>
          <a:p>
            <a:pPr marL="171450" indent="-171450">
              <a:lnSpc>
                <a:spcPct val="107000"/>
              </a:lnSpc>
              <a:buFont typeface="Arial,Sans-Serif"/>
              <a:buChar char="•"/>
            </a:pPr>
            <a:r>
              <a:rPr lang="en-US" dirty="0"/>
              <a:t>Working together as a unit, expressing concern for Manny's well-being, and emphasizing that this is just temporary helped to persuade Manny to shift towards safety to prevent suicide in a moment of escalation. </a:t>
            </a:r>
          </a:p>
          <a:p>
            <a:pPr marL="0" indent="0">
              <a:lnSpc>
                <a:spcPct val="107000"/>
              </a:lnSpc>
            </a:pPr>
            <a:endParaRPr lang="en-US"/>
          </a:p>
          <a:p>
            <a:pPr marL="0" indent="0">
              <a:lnSpc>
                <a:spcPct val="107000"/>
              </a:lnSpc>
            </a:pPr>
            <a:r>
              <a:rPr lang="en-US" dirty="0"/>
              <a:t>If the video does not download to your slides the video can be accessed at  </a:t>
            </a:r>
            <a:r>
              <a:rPr lang="en-US" dirty="0">
                <a:hlinkClick r:id="rId3"/>
              </a:rPr>
              <a:t>https://worriedaboutaveteran.org/starting-the-conversation/#anchor_page_Watch%20More</a:t>
            </a:r>
            <a:endParaRPr lang="en-US" dirty="0"/>
          </a:p>
          <a:p>
            <a:pPr marL="0" indent="0">
              <a:lnSpc>
                <a:spcPct val="107000"/>
              </a:lnSpc>
            </a:pPr>
            <a:endParaRPr lang="en-US"/>
          </a:p>
        </p:txBody>
      </p:sp>
      <p:sp>
        <p:nvSpPr>
          <p:cNvPr id="215" name="Google Shape;215;p1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3845669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This training is an evidence-informed training and is supported by research in lethal means reduction and firearm suicide prevention.  </a:t>
            </a:r>
            <a:r>
              <a:rPr lang="en-US" sz="1200" i="1">
                <a:solidFill>
                  <a:srgbClr val="000000"/>
                </a:solidFill>
                <a:latin typeface="Calibri"/>
                <a:ea typeface="Calibri"/>
                <a:cs typeface="Calibri"/>
                <a:sym typeface="Calibri"/>
              </a:rPr>
              <a:t>Conversations for Suicide Safer Homes</a:t>
            </a:r>
            <a:r>
              <a:rPr lang="en-US" sz="1200">
                <a:solidFill>
                  <a:srgbClr val="000000"/>
                </a:solidFill>
                <a:latin typeface="Calibri"/>
                <a:ea typeface="Calibri"/>
                <a:cs typeface="Calibri"/>
                <a:sym typeface="Calibri"/>
              </a:rPr>
              <a:t> (CSSH) was previously known as </a:t>
            </a:r>
            <a:r>
              <a:rPr lang="en-US" sz="1200" i="1">
                <a:solidFill>
                  <a:srgbClr val="000000"/>
                </a:solidFill>
                <a:latin typeface="Calibri"/>
                <a:ea typeface="Calibri"/>
                <a:cs typeface="Calibri"/>
                <a:sym typeface="Calibri"/>
              </a:rPr>
              <a:t>Conversations on Access to Lethal Means</a:t>
            </a:r>
            <a:r>
              <a:rPr lang="en-US" sz="1200">
                <a:solidFill>
                  <a:srgbClr val="000000"/>
                </a:solidFill>
                <a:latin typeface="Calibri"/>
                <a:ea typeface="Calibri"/>
                <a:cs typeface="Calibri"/>
                <a:sym typeface="Calibri"/>
              </a:rPr>
              <a:t> (CALM), which was developed in 2018 and modeled after the clinical version of </a:t>
            </a:r>
            <a:r>
              <a:rPr lang="en-US" sz="1200" i="1">
                <a:solidFill>
                  <a:srgbClr val="000000"/>
                </a:solidFill>
                <a:latin typeface="Calibri"/>
                <a:ea typeface="Calibri"/>
                <a:cs typeface="Calibri"/>
                <a:sym typeface="Calibri"/>
              </a:rPr>
              <a:t>Counseling on Access to Lethal Means</a:t>
            </a:r>
            <a:r>
              <a:rPr lang="en-US" sz="1200">
                <a:solidFill>
                  <a:srgbClr val="000000"/>
                </a:solidFill>
                <a:latin typeface="Calibri"/>
                <a:ea typeface="Calibri"/>
                <a:cs typeface="Calibri"/>
                <a:sym typeface="Calibri"/>
              </a:rPr>
              <a:t> (CALM).  Due to the obvious name confusion, this training has been updated and rebranded as </a:t>
            </a:r>
            <a:r>
              <a:rPr lang="en-US" sz="1200" i="1">
                <a:solidFill>
                  <a:srgbClr val="000000"/>
                </a:solidFill>
                <a:latin typeface="Calibri"/>
                <a:ea typeface="Calibri"/>
                <a:cs typeface="Calibri"/>
                <a:sym typeface="Calibri"/>
              </a:rPr>
              <a:t>Conversations for Suicide Safer Homes</a:t>
            </a:r>
            <a:r>
              <a:rPr lang="en-US" sz="1200">
                <a:solidFill>
                  <a:srgbClr val="000000"/>
                </a:solidFill>
                <a:latin typeface="Calibri"/>
                <a:ea typeface="Calibri"/>
                <a:cs typeface="Calibri"/>
                <a:sym typeface="Calibri"/>
              </a:rPr>
              <a:t> and is affiliated with </a:t>
            </a:r>
            <a:r>
              <a:rPr lang="en-US" sz="1200" i="1">
                <a:solidFill>
                  <a:srgbClr val="000000"/>
                </a:solidFill>
                <a:latin typeface="Calibri"/>
                <a:ea typeface="Calibri"/>
                <a:cs typeface="Calibri"/>
                <a:sym typeface="Calibri"/>
              </a:rPr>
              <a:t>CALM</a:t>
            </a:r>
            <a:r>
              <a:rPr lang="en-US" sz="1200">
                <a:solidFill>
                  <a:srgbClr val="000000"/>
                </a:solidFill>
                <a:latin typeface="Calibri"/>
                <a:ea typeface="Calibri"/>
                <a:cs typeface="Calibri"/>
                <a:sym typeface="Calibri"/>
              </a:rPr>
              <a:t> America.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CSSH is one part of suicide prevention and pairs well with other suicide prevention gatekeeper trainings, such as Question, Persuade, and Refer.  You do not have to be a professional to engage in conversations for suicide safer homes.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The focus of this training is to create suicide-safer environments.  This training is not anti-gun.  In fact, this training was developed in collaboration with gun owners.  Rather this training is anti-suicide, believing that gun owners play an important role in preventing firearm suicide.</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p:txBody>
      </p:sp>
      <p:sp>
        <p:nvSpPr>
          <p:cNvPr id="123" name="Google Shape;123;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endParaRPr lang="en-US">
              <a:latin typeface="Calibri"/>
              <a:ea typeface="Calibri"/>
              <a:cs typeface="Calibri"/>
            </a:endParaRPr>
          </a:p>
          <a:p>
            <a:pPr marL="0" indent="0">
              <a:lnSpc>
                <a:spcPct val="107000"/>
              </a:lnSpc>
            </a:pPr>
            <a:r>
              <a:rPr lang="en-US" sz="1200" b="1">
                <a:solidFill>
                  <a:srgbClr val="000000"/>
                </a:solidFill>
                <a:latin typeface="Calibri"/>
                <a:ea typeface="Calibri"/>
                <a:cs typeface="Calibri"/>
                <a:sym typeface="Calibri"/>
              </a:rPr>
              <a:t>Directions for introducing the exercise</a:t>
            </a:r>
            <a:r>
              <a:rPr lang="en-US" sz="1200">
                <a:solidFill>
                  <a:srgbClr val="000000"/>
                </a:solidFill>
                <a:latin typeface="Calibri"/>
                <a:ea typeface="Calibri"/>
                <a:cs typeface="Calibri"/>
                <a:sym typeface="Calibri"/>
              </a:rPr>
              <a:t>:</a:t>
            </a:r>
            <a:r>
              <a:rPr lang="en-US">
                <a:solidFill>
                  <a:srgbClr val="000000"/>
                </a:solidFill>
              </a:rPr>
              <a:t> </a:t>
            </a:r>
            <a:r>
              <a:rPr lang="en-US" sz="1200">
                <a:solidFill>
                  <a:srgbClr val="000000"/>
                </a:solidFill>
                <a:latin typeface="Calibri"/>
                <a:ea typeface="Calibri"/>
                <a:cs typeface="Calibri"/>
                <a:sym typeface="Calibri"/>
              </a:rPr>
              <a:t> Participants will practice asking the instructor the two direct suicide questions, “Are you thinking about suicide? Are you thinking about killing yourself?” It is going to sound garbled with everyone participating.</a:t>
            </a:r>
            <a:r>
              <a:rPr lang="en-US">
                <a:solidFill>
                  <a:srgbClr val="000000"/>
                </a:solidFill>
              </a:rPr>
              <a:t> </a:t>
            </a:r>
            <a:r>
              <a:rPr lang="en-US" sz="1200">
                <a:solidFill>
                  <a:srgbClr val="000000"/>
                </a:solidFill>
                <a:latin typeface="Calibri"/>
                <a:ea typeface="Calibri"/>
                <a:cs typeface="Calibri"/>
                <a:sym typeface="Calibri"/>
              </a:rPr>
              <a:t> That’s okay.</a:t>
            </a:r>
            <a:r>
              <a:rPr lang="en-US">
                <a:solidFill>
                  <a:srgbClr val="000000"/>
                </a:solidFill>
              </a:rPr>
              <a:t> </a:t>
            </a:r>
            <a:r>
              <a:rPr lang="en-US" sz="1200">
                <a:solidFill>
                  <a:srgbClr val="000000"/>
                </a:solidFill>
                <a:latin typeface="Calibri"/>
                <a:ea typeface="Calibri"/>
                <a:cs typeface="Calibri"/>
                <a:sym typeface="Calibri"/>
              </a:rPr>
              <a:t> It allows you to just get the words out.</a:t>
            </a:r>
            <a:r>
              <a:rPr lang="en-US">
                <a:solidFill>
                  <a:srgbClr val="000000"/>
                </a:solidFill>
              </a:rPr>
              <a:t> </a:t>
            </a:r>
            <a:r>
              <a:rPr lang="en-US" sz="1200">
                <a:solidFill>
                  <a:srgbClr val="000000"/>
                </a:solidFill>
                <a:latin typeface="Calibri"/>
                <a:ea typeface="Calibri"/>
                <a:cs typeface="Calibri"/>
                <a:sym typeface="Calibri"/>
              </a:rPr>
              <a:t> The instructor will then reply with a “No” response.</a:t>
            </a:r>
            <a:r>
              <a:rPr lang="en-US">
                <a:solidFill>
                  <a:srgbClr val="000000"/>
                </a:solidFill>
              </a:rPr>
              <a:t> </a:t>
            </a:r>
            <a:r>
              <a:rPr lang="en-US" sz="1200">
                <a:solidFill>
                  <a:srgbClr val="000000"/>
                </a:solidFill>
                <a:latin typeface="Calibri"/>
                <a:ea typeface="Calibri"/>
                <a:cs typeface="Calibri"/>
                <a:sym typeface="Calibri"/>
              </a:rPr>
              <a:t> This allows the participant the opportunity to experience what it feels like to ask the question and hear a response.</a:t>
            </a:r>
            <a:r>
              <a:rPr lang="en-US">
                <a:solidFill>
                  <a:srgbClr val="000000"/>
                </a:solidFill>
              </a:rPr>
              <a:t>  </a:t>
            </a:r>
            <a:endParaRPr/>
          </a:p>
          <a:p>
            <a:pPr marL="0" marR="0" lvl="0" indent="0" algn="l" rtl="0">
              <a:lnSpc>
                <a:spcPct val="107000"/>
              </a:lnSpc>
              <a:spcBef>
                <a:spcPts val="0"/>
              </a:spcBef>
              <a:spcAft>
                <a:spcPts val="0"/>
              </a:spcAft>
              <a:buSzPts val="1400"/>
              <a:buNone/>
            </a:pPr>
            <a:endParaRPr sz="1200">
              <a:solidFill>
                <a:srgbClr val="000000"/>
              </a:solidFill>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Process next steps when the answer is “No” on the next slide.</a:t>
            </a:r>
            <a:endParaRPr/>
          </a:p>
          <a:p>
            <a:pPr marL="0" marR="0" lvl="0" indent="0" algn="l" rtl="0">
              <a:lnSpc>
                <a:spcPct val="107000"/>
              </a:lnSpc>
              <a:spcBef>
                <a:spcPts val="0"/>
              </a:spcBef>
              <a:spcAft>
                <a:spcPts val="0"/>
              </a:spcAft>
              <a:buSzPts val="1400"/>
              <a:buNone/>
            </a:pPr>
            <a:endParaRPr sz="1200">
              <a:solidFill>
                <a:srgbClr val="000000"/>
              </a:solidFill>
              <a:latin typeface="Calibri"/>
              <a:ea typeface="Calibri"/>
              <a:cs typeface="Calibri"/>
              <a:sym typeface="Calibri"/>
            </a:endParaRPr>
          </a:p>
        </p:txBody>
      </p:sp>
      <p:sp>
        <p:nvSpPr>
          <p:cNvPr id="376" name="Google Shape;376;p2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2529799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2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lnSpc>
                <a:spcPct val="107000"/>
              </a:lnSpc>
            </a:pPr>
            <a:r>
              <a:rPr lang="en-US" sz="1200" b="1">
                <a:latin typeface="Calibri"/>
                <a:ea typeface="Calibri"/>
                <a:cs typeface="Calibri"/>
                <a:sym typeface="Calibri"/>
              </a:rPr>
              <a:t>Directions for Activity: </a:t>
            </a:r>
            <a:r>
              <a:rPr lang="en-US" sz="1200" b="0">
                <a:latin typeface="Calibri"/>
                <a:ea typeface="Calibri"/>
                <a:cs typeface="Calibri"/>
                <a:sym typeface="Calibri"/>
              </a:rPr>
              <a:t>Participants will have the opportunity to ask the instructor the suicide question, “Are you thinking about suicide?”, “Are you thinking about killing yourself?” again.</a:t>
            </a:r>
            <a:r>
              <a:rPr lang="en-US"/>
              <a:t> </a:t>
            </a:r>
            <a:r>
              <a:rPr lang="en-US" sz="1200" b="0">
                <a:latin typeface="Calibri"/>
                <a:ea typeface="Calibri"/>
                <a:cs typeface="Calibri"/>
                <a:sym typeface="Calibri"/>
              </a:rPr>
              <a:t> This time the instructor’s response will be “Yes”.</a:t>
            </a:r>
            <a:r>
              <a:rPr lang="en-US"/>
              <a:t> </a:t>
            </a:r>
            <a:r>
              <a:rPr lang="en-US" sz="1200" b="0">
                <a:latin typeface="Calibri"/>
                <a:ea typeface="Calibri"/>
                <a:cs typeface="Calibri"/>
                <a:sym typeface="Calibri"/>
              </a:rPr>
              <a:t> This activity is intended to afford participants the opportunity to experience what it feels like to not only ask the question but to hear that the person they are concerned about is thinking about suicide.</a:t>
            </a:r>
            <a:r>
              <a:rPr lang="en-US"/>
              <a:t>  </a:t>
            </a:r>
            <a:endParaRPr sz="1200" b="1">
              <a:latin typeface="Calibri"/>
              <a:ea typeface="Calibri"/>
              <a:cs typeface="Calibri"/>
              <a:sym typeface="Calibri"/>
            </a:endParaRPr>
          </a:p>
          <a:p>
            <a:pPr marL="0" marR="0" lvl="0" indent="0" algn="l" rtl="0">
              <a:lnSpc>
                <a:spcPct val="107000"/>
              </a:lnSpc>
              <a:spcBef>
                <a:spcPts val="800"/>
              </a:spcBef>
              <a:spcAft>
                <a:spcPts val="0"/>
              </a:spcAft>
              <a:buSzPts val="1400"/>
              <a:buNone/>
            </a:pPr>
            <a:endParaRPr sz="1200">
              <a:latin typeface="Calibri"/>
              <a:ea typeface="Calibri"/>
              <a:cs typeface="Calibri"/>
              <a:sym typeface="Calibri"/>
            </a:endParaRPr>
          </a:p>
          <a:p>
            <a:pPr marL="0" indent="0">
              <a:lnSpc>
                <a:spcPct val="107000"/>
              </a:lnSpc>
              <a:spcBef>
                <a:spcPts val="800"/>
              </a:spcBef>
            </a:pPr>
            <a:r>
              <a:rPr lang="en-US" sz="1200">
                <a:latin typeface="Calibri"/>
                <a:ea typeface="Calibri"/>
                <a:cs typeface="Calibri"/>
                <a:sym typeface="Calibri"/>
              </a:rPr>
              <a:t>After the activity debrief by processing the next steps, thanking them for being honest, and express concern for their safety.</a:t>
            </a:r>
            <a:r>
              <a:rPr lang="en-US"/>
              <a:t>  </a:t>
            </a:r>
            <a:endParaRPr/>
          </a:p>
          <a:p>
            <a:pPr marL="0" indent="0">
              <a:lnSpc>
                <a:spcPct val="107000"/>
              </a:lnSpc>
              <a:spcBef>
                <a:spcPts val="800"/>
              </a:spcBef>
            </a:pPr>
            <a:r>
              <a:rPr lang="en-US" sz="1200">
                <a:latin typeface="Calibri"/>
                <a:ea typeface="Calibri"/>
                <a:cs typeface="Calibri"/>
                <a:sym typeface="Calibri"/>
              </a:rPr>
              <a:t>When someone indicates they have had thoughts of suicide, they usually feel a sense of relief that someone knows.</a:t>
            </a:r>
            <a:r>
              <a:rPr lang="en-US"/>
              <a:t> </a:t>
            </a:r>
            <a:r>
              <a:rPr lang="en-US" sz="1200">
                <a:latin typeface="Calibri"/>
                <a:ea typeface="Calibri"/>
                <a:cs typeface="Calibri"/>
                <a:sym typeface="Calibri"/>
              </a:rPr>
              <a:t> One of the best ways to help them is to listen to them, let them know you care and want to help, and guide them to appropriate help.</a:t>
            </a:r>
            <a:r>
              <a:rPr lang="en-US"/>
              <a:t>  </a:t>
            </a:r>
            <a:endParaRPr sz="1600">
              <a:latin typeface="Calibri"/>
              <a:ea typeface="Calibri"/>
              <a:cs typeface="Calibri"/>
              <a:sym typeface="Calibri"/>
            </a:endParaRPr>
          </a:p>
          <a:p>
            <a:pPr marL="0" marR="0" lvl="0" indent="0" algn="l" rtl="0">
              <a:lnSpc>
                <a:spcPct val="107000"/>
              </a:lnSpc>
              <a:spcBef>
                <a:spcPts val="800"/>
              </a:spcBef>
              <a:spcAft>
                <a:spcPts val="0"/>
              </a:spcAft>
              <a:buSzPts val="1400"/>
              <a:buNone/>
            </a:pPr>
            <a:endParaRPr sz="1600">
              <a:latin typeface="Calibri"/>
              <a:ea typeface="Calibri"/>
              <a:cs typeface="Calibri"/>
              <a:sym typeface="Calibri"/>
            </a:endParaRPr>
          </a:p>
          <a:p>
            <a:pPr marL="0" indent="0">
              <a:lnSpc>
                <a:spcPct val="107000"/>
              </a:lnSpc>
              <a:spcBef>
                <a:spcPts val="800"/>
              </a:spcBef>
              <a:spcAft>
                <a:spcPts val="800"/>
              </a:spcAft>
            </a:pPr>
            <a:r>
              <a:rPr lang="en-US" sz="1200">
                <a:latin typeface="Calibri"/>
                <a:ea typeface="Calibri"/>
                <a:cs typeface="Calibri"/>
                <a:sym typeface="Calibri"/>
              </a:rPr>
              <a:t>While it is normal to feel anxious and uncomfortable when someone discloses</a:t>
            </a:r>
            <a:r>
              <a:rPr lang="en-US"/>
              <a:t> </a:t>
            </a:r>
            <a:r>
              <a:rPr lang="en-US" sz="1200">
                <a:latin typeface="Calibri"/>
                <a:ea typeface="Calibri"/>
                <a:cs typeface="Calibri"/>
                <a:sym typeface="Calibri"/>
              </a:rPr>
              <a:t>that they are having suicidal thoughts remaining calm is important.</a:t>
            </a:r>
            <a:r>
              <a:rPr lang="en-US"/>
              <a:t> </a:t>
            </a:r>
            <a:r>
              <a:rPr lang="en-US" sz="1200">
                <a:latin typeface="Calibri"/>
                <a:ea typeface="Calibri"/>
                <a:cs typeface="Calibri"/>
                <a:sym typeface="Calibri"/>
              </a:rPr>
              <a:t> You do not have to have all the answers or solutions.</a:t>
            </a:r>
            <a:r>
              <a:rPr lang="en-US"/>
              <a:t> </a:t>
            </a:r>
            <a:r>
              <a:rPr lang="en-US" sz="1200">
                <a:latin typeface="Calibri"/>
                <a:ea typeface="Calibri"/>
                <a:cs typeface="Calibri"/>
                <a:sym typeface="Calibri"/>
              </a:rPr>
              <a:t> </a:t>
            </a:r>
            <a:r>
              <a:rPr lang="en-US"/>
              <a:t>That is what the crisis counselors at the Suicide and Crisis Lifeline are there for.  Perhaps suggest: "How about the two of us call the Suicide and Crisis Lifeline (988) to talk through this with someone with more training than me."  </a:t>
            </a:r>
            <a:endParaRPr/>
          </a:p>
        </p:txBody>
      </p:sp>
      <p:sp>
        <p:nvSpPr>
          <p:cNvPr id="426" name="Google Shape;426;p2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800"/>
              </a:spcAft>
              <a:buSzPts val="1400"/>
              <a:buNone/>
            </a:pPr>
            <a:r>
              <a:rPr lang="en-US" sz="1200">
                <a:latin typeface="Calibri"/>
                <a:ea typeface="Calibri"/>
                <a:cs typeface="Calibri"/>
                <a:sym typeface="Calibri"/>
              </a:rPr>
              <a:t>During the conversation explore their access to lethal means by asking if they have thought about how they would kill themselves.  Ask them about access to the identified lethal method, do help determine the immediacy of their risk.  The closer proximity to accessing the lethal method the greater risk for engaging in suicidal behaviors.  However, distal proximity to lethal methods should not be conflated with decreased or no risk for engaging in suicidal behaviors.  </a:t>
            </a:r>
            <a:endParaRPr sz="1600">
              <a:latin typeface="Calibri"/>
              <a:ea typeface="Calibri"/>
              <a:cs typeface="Calibri"/>
              <a:sym typeface="Calibri"/>
            </a:endParaRPr>
          </a:p>
        </p:txBody>
      </p:sp>
      <p:sp>
        <p:nvSpPr>
          <p:cNvPr id="446" name="Google Shape;446;p1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2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If the person having the conversation with the person at risk gets stuck or isn’t sure what else to do, they can call the Suicide &amp; Crisis Lifeline, the National Suicide Prevention Lifeline or text the Crisis Text Line for assistance.  They do not have to do this on their own.  Help is not only available for the person at risk for suicide, but also for the person who is offering help.  </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462" name="Google Shape;462;p2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2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Getting others involved may be necessary to reduce or remove access to lethal means.  The more the person who is at risk for suicide is included in deciding whom they trust to help keep them safer, the more likely they are to commit to keeping safer.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Not everyone who has had thoughts about suicide will be at imminent risk for a suicide attempt.  Because suicide thoughts and feelings can be transient and urgent it is good practice to leave the person with resources to access help for themselves in the future.  The Suicide &amp; Crisis Lifeline is available 24/7/365.  The service is free and confidential.  The professionals on the other end of the line can assist that person in accessing immediate help, such as a mobile crisis unit, crisis intervention teams, emergency services when necessary, or connecting them to providers in their area.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endParaRPr sz="1600">
              <a:latin typeface="Calibri"/>
              <a:ea typeface="Calibri"/>
              <a:cs typeface="Calibri"/>
              <a:sym typeface="Calibri"/>
            </a:endParaRPr>
          </a:p>
        </p:txBody>
      </p:sp>
      <p:sp>
        <p:nvSpPr>
          <p:cNvPr id="484" name="Google Shape;484;p2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3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a:lnSpc>
                <a:spcPct val="107000"/>
              </a:lnSpc>
            </a:pPr>
            <a:r>
              <a:rPr lang="en-US"/>
              <a:t>Quick and easy access to firearms during a time of crisis or an emotional state can lead to suicide or accidental discharge &amp; injury. Having conversations about creating suicide safer homes can keep everyone in the home safer from accidental injuries.</a:t>
            </a:r>
          </a:p>
          <a:p>
            <a:pPr marL="0">
              <a:lnSpc>
                <a:spcPct val="107000"/>
              </a:lnSpc>
            </a:pPr>
            <a:endParaRPr lang="en-US"/>
          </a:p>
          <a:p>
            <a:pPr marL="0">
              <a:lnSpc>
                <a:spcPct val="107000"/>
              </a:lnSpc>
            </a:pPr>
            <a:r>
              <a:rPr lang="en-US"/>
              <a:t>Sometimes the person at risk for suicide may be resistant </a:t>
            </a:r>
            <a:r>
              <a:rPr lang="en-US">
                <a:sym typeface="Calibri"/>
              </a:rPr>
              <a:t>and </a:t>
            </a:r>
            <a:r>
              <a:rPr lang="en-US"/>
              <a:t>unwilling to listen to you when firearms are not stored in a manner that is safer during a stressful period</a:t>
            </a:r>
            <a:r>
              <a:rPr lang="en-US">
                <a:sym typeface="Calibri"/>
              </a:rPr>
              <a:t>.</a:t>
            </a:r>
            <a:r>
              <a:rPr lang="en-US"/>
              <a:t> </a:t>
            </a:r>
            <a:r>
              <a:rPr lang="en-US">
                <a:sym typeface="Calibri"/>
              </a:rPr>
              <a:t> </a:t>
            </a:r>
            <a:r>
              <a:rPr lang="en-US"/>
              <a:t>You may need </a:t>
            </a:r>
            <a:r>
              <a:rPr lang="en-US">
                <a:sym typeface="Calibri"/>
              </a:rPr>
              <a:t>to </a:t>
            </a:r>
            <a:r>
              <a:rPr lang="en-US"/>
              <a:t>get help </a:t>
            </a:r>
            <a:r>
              <a:rPr lang="en-US">
                <a:sym typeface="Calibri"/>
              </a:rPr>
              <a:t>in having </a:t>
            </a:r>
            <a:r>
              <a:rPr lang="en-US"/>
              <a:t>the </a:t>
            </a:r>
            <a:r>
              <a:rPr lang="en-US">
                <a:sym typeface="Calibri"/>
              </a:rPr>
              <a:t>conversation.</a:t>
            </a:r>
            <a:r>
              <a:rPr lang="en-US"/>
              <a:t> </a:t>
            </a:r>
            <a:r>
              <a:rPr lang="en-US">
                <a:sym typeface="Calibri"/>
              </a:rPr>
              <a:t> </a:t>
            </a:r>
            <a:r>
              <a:rPr lang="en-US"/>
              <a:t>Let's hear how Barbara got help from her father-in-law </a:t>
            </a:r>
            <a:r>
              <a:rPr lang="en-US">
                <a:sym typeface="Calibri"/>
              </a:rPr>
              <a:t>to </a:t>
            </a:r>
            <a:r>
              <a:rPr lang="en-US"/>
              <a:t>have </a:t>
            </a:r>
            <a:r>
              <a:rPr lang="en-US">
                <a:sym typeface="Calibri"/>
              </a:rPr>
              <a:t>a </a:t>
            </a:r>
            <a:r>
              <a:rPr lang="en-US"/>
              <a:t>conversation with her husband, Mike</a:t>
            </a:r>
            <a:r>
              <a:rPr lang="en-US">
                <a:sym typeface="Calibri"/>
              </a:rPr>
              <a:t>.</a:t>
            </a:r>
            <a:endParaRPr lang="en-US"/>
          </a:p>
          <a:p>
            <a:pPr marL="0" marR="0" lvl="0" algn="l">
              <a:lnSpc>
                <a:spcPct val="107000"/>
              </a:lnSpc>
              <a:spcBef>
                <a:spcPts val="0"/>
              </a:spcBef>
              <a:spcAft>
                <a:spcPts val="0"/>
              </a:spcAft>
              <a:buNone/>
            </a:pPr>
            <a:endParaRPr lang="en-US"/>
          </a:p>
          <a:p>
            <a:pPr marL="0">
              <a:lnSpc>
                <a:spcPct val="107000"/>
              </a:lnSpc>
            </a:pPr>
            <a:r>
              <a:rPr lang="en-US"/>
              <a:t>If the embedded video does not work instructors can access the video at </a:t>
            </a:r>
            <a:r>
              <a:rPr lang="en-US">
                <a:sym typeface="Calibri"/>
                <a:hlinkClick r:id="rId3"/>
              </a:rPr>
              <a:t>https://vimeo.com/</a:t>
            </a:r>
            <a:r>
              <a:rPr lang="en-US">
                <a:hlinkClick r:id="rId3"/>
              </a:rPr>
              <a:t>668733014</a:t>
            </a:r>
            <a:r>
              <a:rPr lang="en-US"/>
              <a:t> or </a:t>
            </a:r>
            <a:r>
              <a:rPr lang="en-US">
                <a:hlinkClick r:id="rId4"/>
              </a:rPr>
              <a:t>https://worriedaboutaveteran.org/check-in-with-others/</a:t>
            </a:r>
            <a:r>
              <a:rPr lang="en-US"/>
              <a:t> </a:t>
            </a:r>
            <a:endParaRPr/>
          </a:p>
        </p:txBody>
      </p:sp>
      <p:sp>
        <p:nvSpPr>
          <p:cNvPr id="543" name="Google Shape;543;p3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3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If off-site storage isn’t an option, recommend locking all guns unloaded in a gun safe or lock box.</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Keep ammunition out of the home for now or locked separately. </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If their guns are already locked, advise that they change the combination or key location if the person at risk knows them. A locked gun is of little use if the person at risk has access to the key.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Trigger locks, cable locks, and clamshell locks aren’t as safe as locking in a secure gun safe—but are far better than not locking at all.</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Trigger locks are available free of charge at most local law enforcement agencies through Project Child Safe.  Participants can call their local law enforcement agency to inquire about the type or quantity of trigger locks they have available for distribution.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latin typeface="Calibri"/>
                <a:ea typeface="Calibri"/>
                <a:cs typeface="Calibri"/>
                <a:sym typeface="Calibri"/>
              </a:rPr>
              <a:t> </a:t>
            </a:r>
            <a:endParaRPr sz="20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568" name="Google Shape;568;p3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3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If off-site storage isn’t an option, recommend locking all guns unloaded in a gun safe or lock box.</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Keep ammunition out of the home for now or locked separately. </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If their guns are already locked, advise that they change the combination or key location if the person at risk knows them. A locked gun is of little use if the person at risk has access to the key.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Trigger locks, cable locks, and clamshell locks aren’t as safe as locking in a secure gun safe—but are far better than not locking at all.</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Trigger locks are available free of charge at most local law enforcement agencies through Project Child Safe.  Participants can call their local law enforcement agency to inquire about the type or quantity of trigger locks they have available for distribution.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latin typeface="Calibri"/>
                <a:ea typeface="Calibri"/>
                <a:cs typeface="Calibri"/>
                <a:sym typeface="Calibri"/>
              </a:rPr>
              <a:t> </a:t>
            </a:r>
            <a:endParaRPr sz="20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568" name="Google Shape;568;p3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2515617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3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r>
              <a:rPr lang="en-US"/>
              <a:t>This video demonstrates what a conversation about reducing access to lethal means might sound like.  Participants can be assured that they do not have to be perfect in having this conversation with someone at risk for suicide.  Genuine care and concern for a person at risk for suicide can be sufficient to result in a good outcome</a:t>
            </a:r>
            <a:r>
              <a:rPr lang="en-US">
                <a:sym typeface="Calibri"/>
              </a:rPr>
              <a:t>.</a:t>
            </a:r>
            <a:r>
              <a:rPr lang="en-US"/>
              <a:t> Let's hear how Fred was able to help Mike secure his firearms .</a:t>
            </a:r>
          </a:p>
          <a:p>
            <a:pPr marL="0">
              <a:lnSpc>
                <a:spcPct val="107000"/>
              </a:lnSpc>
            </a:pPr>
            <a:endParaRPr lang="en-US"/>
          </a:p>
          <a:p>
            <a:pPr marL="0" marR="0" lvl="0" algn="l">
              <a:lnSpc>
                <a:spcPct val="107000"/>
              </a:lnSpc>
              <a:spcBef>
                <a:spcPts val="0"/>
              </a:spcBef>
              <a:spcAft>
                <a:spcPts val="0"/>
              </a:spcAft>
              <a:buNone/>
            </a:pPr>
            <a:endParaRPr lang="en-US"/>
          </a:p>
          <a:p>
            <a:pPr marL="0" indent="0"/>
            <a:r>
              <a:rPr lang="en-US"/>
              <a:t>Notice how Mikey's dad asks about reducing access to lethal means, "I’d feel a whole lot better if you let me babysit these guns””</a:t>
            </a:r>
          </a:p>
          <a:p>
            <a:r>
              <a:rPr lang="en-US"/>
              <a:t>Mikey wasn’t comfortable removing his firearms from the home because he has a nice collection. But he was willing to have his dad change the combination to the gun safe. His dad also put all the guns in the safe, even the guns from the bedroom and the vehicle. A couple of additional layers of safety they could have used were trigger locks on all the guns in the safe or removing the ammunition from the home. Those extra steps would require more time, and a chance to change one’s mind, if he were able to gain entry to the gun safe. Remember, all of these extra layers are about creating safety, making it a bit harder for someone to end their life in a moment of despair. </a:t>
            </a:r>
          </a:p>
          <a:p>
            <a:pPr marL="0">
              <a:lnSpc>
                <a:spcPct val="107000"/>
              </a:lnSpc>
            </a:pPr>
            <a:endParaRPr lang="en-US"/>
          </a:p>
          <a:p>
            <a:pPr marL="0">
              <a:lnSpc>
                <a:spcPct val="107000"/>
              </a:lnSpc>
            </a:pPr>
            <a:endParaRPr lang="en-US"/>
          </a:p>
          <a:p>
            <a:pPr marL="0">
              <a:lnSpc>
                <a:spcPct val="107000"/>
              </a:lnSpc>
            </a:pPr>
            <a:r>
              <a:rPr lang="en-US"/>
              <a:t>If the embedded video does not work instructors can access the video at </a:t>
            </a:r>
            <a:r>
              <a:rPr lang="en-US">
                <a:sym typeface="Calibri"/>
                <a:hlinkClick r:id="rId3"/>
              </a:rPr>
              <a:t>https://vimeo.com/</a:t>
            </a:r>
            <a:r>
              <a:rPr lang="en-US">
                <a:hlinkClick r:id="rId3"/>
              </a:rPr>
              <a:t>668732342</a:t>
            </a:r>
            <a:r>
              <a:rPr lang="en-US"/>
              <a:t>  or </a:t>
            </a:r>
            <a:r>
              <a:rPr lang="en-US">
                <a:hlinkClick r:id="rId4"/>
              </a:rPr>
              <a:t>https://worriedaboutaveteran.org/check-in-with-others/</a:t>
            </a:r>
            <a:r>
              <a:rPr lang="en-US"/>
              <a:t> </a:t>
            </a:r>
            <a:endParaRPr/>
          </a:p>
        </p:txBody>
      </p:sp>
      <p:sp>
        <p:nvSpPr>
          <p:cNvPr id="543" name="Google Shape;543;p3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1521126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Activity</a:t>
            </a:r>
            <a:r>
              <a:rPr lang="en-US" sz="1200">
                <a:solidFill>
                  <a:srgbClr val="000000"/>
                </a:solidFill>
                <a:latin typeface="Calibri"/>
                <a:ea typeface="Calibri"/>
                <a:cs typeface="Calibri"/>
                <a:sym typeface="Calibri"/>
              </a:rPr>
              <a:t>: As a large group, brainstorm home safety practices that are accepted practices to make homes safer.  When delivering in a virtual platform, invite participants to submit their answers using the Zoom chat box.  For in-person workshops, participants can call out their answers.  After a sufficient amount of time for brainstorming ideas, show some of the provided answers that may not have been named.</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Note to Instructor</a:t>
            </a:r>
            <a:r>
              <a:rPr lang="en-US" sz="1200">
                <a:solidFill>
                  <a:srgbClr val="000000"/>
                </a:solidFill>
                <a:latin typeface="Calibri"/>
                <a:ea typeface="Calibri"/>
                <a:cs typeface="Calibri"/>
                <a:sym typeface="Calibri"/>
              </a:rPr>
              <a:t>: This activity has the potential to take up a lot of time.  Avoid engaging participants in a discussion or storytelling.  This should be a rapid-fire activity to set the framework that the concepts introduced in this training are no different than other standard home safety practices.</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9" name="Google Shape;139;p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3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3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Many people own firearms for personal protection.  Most firearm-related deaths in the U.S. are the result of suicide. </a:t>
            </a:r>
            <a:r>
              <a:rPr lang="en-US" b="0" baseline="0"/>
              <a:t>CDC WISQARS, 2015-2019 firearm-related deaths in the U.S. demonstrated that six out of ten firearm deaths are a suicide.</a:t>
            </a:r>
            <a:r>
              <a:rPr lang="en-US" sz="1200">
                <a:solidFill>
                  <a:srgbClr val="000000"/>
                </a:solidFill>
                <a:latin typeface="Calibri"/>
                <a:ea typeface="Calibri"/>
                <a:cs typeface="Calibri"/>
                <a:sym typeface="Calibri"/>
              </a:rPr>
              <a:t> Firearm safety instruction or hunter safety education does not protect a person at risk for suicide from suicide behaviors. In fact, some studies suggest that knowledge of how to handle a firearm may actually increase the risk of dying in a suicide attempt.  Until the person receives the help that is available and is no longer at risk for suicide, they are more at risk to themselves than they are at risk of someone causing them harm.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Encourage them to put some time and distance between the person at risk and the firearm for a temporary time period.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Encourage the use of other personal safety strategies such as a home security system, a baseball bat, mace, or pepper spray.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Emphasize that this is only temporary.  When they are no longer at risk for suicide then they can increase access to the personal protection firearm.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If a firearm for self-defense or home defense is essential, urge someone other than the person at risk for suicide to retain control over the firearm.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If there are multiple firearms in the home, lock up all but the personal protection firearms.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Store the personal protection firearm in a quick-access or biometric safe so that the person at risk for suicide is not able to access the firearm.  Keep the firearm holstered and on their person at all times or store it in a gun safe when they cannot keep it in their physical control. </a:t>
            </a:r>
            <a:endParaRPr sz="1600">
              <a:latin typeface="Calibri"/>
              <a:ea typeface="Calibri"/>
              <a:cs typeface="Calibri"/>
              <a:sym typeface="Calibri"/>
            </a:endParaRPr>
          </a:p>
        </p:txBody>
      </p:sp>
      <p:sp>
        <p:nvSpPr>
          <p:cNvPr id="607" name="Google Shape;607;p3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3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3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A locked firearm is harder to quickly access.  In the time it takes for the person to unlock and load the firearm, the suicide crisis could be interrupted, thus delaying, or preventing a suicide attempt.</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An unloaded firearm and the time it takes to acquire ammunition and load the firearm also creates space for the suicide crisis to be interrupted.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Hiding firearms from family members or children is not an effective strategy to prevent.  Don’t assume family members don’t know our hiding spots.  (Think children and Christmas presents.)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Familiarity with firearms increases the persons comfort in handling the firearm and potentially increases their risk of completing suicide with the firearm.  Firearm safety education and knowledge or proper handling of a firearm does not create a protective factor when the brain is urging the person to end their life.  </a:t>
            </a:r>
            <a:endParaRPr sz="1600">
              <a:latin typeface="Calibri"/>
              <a:ea typeface="Calibri"/>
              <a:cs typeface="Calibri"/>
              <a:sym typeface="Calibri"/>
            </a:endParaRPr>
          </a:p>
        </p:txBody>
      </p:sp>
      <p:sp>
        <p:nvSpPr>
          <p:cNvPr id="636" name="Google Shape;636;p3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3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a:lnSpc>
                <a:spcPct val="107000"/>
              </a:lnSpc>
            </a:pPr>
            <a:r>
              <a:rPr lang="en-US"/>
              <a:t>A locked firearm is harder </a:t>
            </a:r>
            <a:r>
              <a:rPr lang="en-US">
                <a:sym typeface="Calibri"/>
              </a:rPr>
              <a:t>to </a:t>
            </a:r>
            <a:r>
              <a:rPr lang="en-US"/>
              <a:t>quickly </a:t>
            </a:r>
            <a:r>
              <a:rPr lang="en-US">
                <a:sym typeface="Calibri"/>
              </a:rPr>
              <a:t>access</a:t>
            </a:r>
            <a:r>
              <a:rPr lang="en-US"/>
              <a:t>.  In the time it takes for the person</a:t>
            </a:r>
            <a:r>
              <a:rPr lang="en-US">
                <a:sym typeface="Calibri"/>
              </a:rPr>
              <a:t> to </a:t>
            </a:r>
            <a:r>
              <a:rPr lang="en-US"/>
              <a:t>unlock and load </a:t>
            </a:r>
            <a:r>
              <a:rPr lang="en-US">
                <a:sym typeface="Calibri"/>
              </a:rPr>
              <a:t>the </a:t>
            </a:r>
            <a:r>
              <a:rPr lang="en-US"/>
              <a:t>firearm</a:t>
            </a:r>
            <a:r>
              <a:rPr lang="en-US">
                <a:sym typeface="Calibri"/>
              </a:rPr>
              <a:t>, the </a:t>
            </a:r>
            <a:r>
              <a:rPr lang="en-US"/>
              <a:t>suicide crisis could be interrupted, thus delaying, </a:t>
            </a:r>
            <a:r>
              <a:rPr lang="en-US">
                <a:sym typeface="Calibri"/>
              </a:rPr>
              <a:t>or </a:t>
            </a:r>
            <a:r>
              <a:rPr lang="en-US"/>
              <a:t>preventing </a:t>
            </a:r>
            <a:r>
              <a:rPr lang="en-US">
                <a:sym typeface="Calibri"/>
              </a:rPr>
              <a:t>a </a:t>
            </a:r>
            <a:r>
              <a:rPr lang="en-US"/>
              <a:t>suicide attempt</a:t>
            </a:r>
            <a:r>
              <a:rPr lang="en-US">
                <a:sym typeface="Calibri"/>
              </a:rPr>
              <a:t>.</a:t>
            </a:r>
            <a:endParaRPr lang="en-US"/>
          </a:p>
          <a:p>
            <a:pPr marL="0" marR="0" lvl="0" algn="l">
              <a:lnSpc>
                <a:spcPct val="107000"/>
              </a:lnSpc>
              <a:spcBef>
                <a:spcPts val="0"/>
              </a:spcBef>
              <a:spcAft>
                <a:spcPts val="0"/>
              </a:spcAft>
              <a:buNone/>
            </a:pPr>
            <a:r>
              <a:rPr lang="en-US">
                <a:sym typeface="Calibri"/>
              </a:rPr>
              <a:t> </a:t>
            </a:r>
            <a:endParaRPr lang="en-US"/>
          </a:p>
          <a:p>
            <a:pPr marL="0">
              <a:lnSpc>
                <a:spcPct val="107000"/>
              </a:lnSpc>
            </a:pPr>
            <a:r>
              <a:rPr lang="en-US"/>
              <a:t>An unloaded firearm and </a:t>
            </a:r>
            <a:r>
              <a:rPr lang="en-US">
                <a:sym typeface="Calibri"/>
              </a:rPr>
              <a:t>the time it </a:t>
            </a:r>
            <a:r>
              <a:rPr lang="en-US"/>
              <a:t>takes </a:t>
            </a:r>
            <a:r>
              <a:rPr lang="en-US">
                <a:sym typeface="Calibri"/>
              </a:rPr>
              <a:t>to </a:t>
            </a:r>
            <a:r>
              <a:rPr lang="en-US"/>
              <a:t>acquire ammunition and load the firearm also creates space </a:t>
            </a:r>
            <a:r>
              <a:rPr lang="en-US">
                <a:sym typeface="Calibri"/>
              </a:rPr>
              <a:t>for the suicide crisis to </a:t>
            </a:r>
            <a:r>
              <a:rPr lang="en-US"/>
              <a:t>be interrupted</a:t>
            </a:r>
            <a:r>
              <a:rPr lang="en-US">
                <a:sym typeface="Calibri"/>
              </a:rPr>
              <a:t>.</a:t>
            </a:r>
            <a:r>
              <a:rPr lang="en-US"/>
              <a:t> </a:t>
            </a:r>
          </a:p>
          <a:p>
            <a:pPr marL="0">
              <a:lnSpc>
                <a:spcPct val="107000"/>
              </a:lnSpc>
            </a:pPr>
            <a:r>
              <a:rPr lang="en-US"/>
              <a:t> </a:t>
            </a:r>
          </a:p>
          <a:p>
            <a:pPr marL="0">
              <a:lnSpc>
                <a:spcPct val="107000"/>
              </a:lnSpc>
            </a:pPr>
            <a:r>
              <a:rPr lang="en-US"/>
              <a:t>Hiding firearms from family members</a:t>
            </a:r>
            <a:r>
              <a:rPr lang="en-US">
                <a:sym typeface="Calibri"/>
              </a:rPr>
              <a:t> or </a:t>
            </a:r>
            <a:r>
              <a:rPr lang="en-US"/>
              <a:t>children is not an effective strategy to </a:t>
            </a:r>
            <a:r>
              <a:rPr lang="en-US">
                <a:sym typeface="Calibri"/>
              </a:rPr>
              <a:t>prevent.</a:t>
            </a:r>
            <a:r>
              <a:rPr lang="en-US"/>
              <a:t>  Don’t assume family members don’t know our hiding spots.  (Think children and Christmas presents.)</a:t>
            </a:r>
          </a:p>
          <a:p>
            <a:pPr marL="0" marR="0" lvl="0" algn="l">
              <a:lnSpc>
                <a:spcPct val="107000"/>
              </a:lnSpc>
              <a:spcBef>
                <a:spcPts val="0"/>
              </a:spcBef>
              <a:spcAft>
                <a:spcPts val="0"/>
              </a:spcAft>
              <a:buNone/>
            </a:pPr>
            <a:r>
              <a:rPr lang="en-US">
                <a:sym typeface="Calibri"/>
              </a:rPr>
              <a:t> </a:t>
            </a:r>
            <a:endParaRPr lang="en-US"/>
          </a:p>
          <a:p>
            <a:pPr marL="0">
              <a:lnSpc>
                <a:spcPct val="107000"/>
              </a:lnSpc>
            </a:pPr>
            <a:r>
              <a:rPr lang="en-US"/>
              <a:t>Familiarity </a:t>
            </a:r>
            <a:r>
              <a:rPr lang="en-US">
                <a:sym typeface="Calibri"/>
              </a:rPr>
              <a:t>with </a:t>
            </a:r>
            <a:r>
              <a:rPr lang="en-US"/>
              <a:t>firearms </a:t>
            </a:r>
            <a:r>
              <a:rPr lang="en-US">
                <a:sym typeface="Calibri"/>
              </a:rPr>
              <a:t>increases the </a:t>
            </a:r>
            <a:r>
              <a:rPr lang="en-US"/>
              <a:t>persons comfort </a:t>
            </a:r>
            <a:r>
              <a:rPr lang="en-US">
                <a:sym typeface="Calibri"/>
              </a:rPr>
              <a:t>in </a:t>
            </a:r>
            <a:r>
              <a:rPr lang="en-US"/>
              <a:t>handling </a:t>
            </a:r>
            <a:r>
              <a:rPr lang="en-US">
                <a:sym typeface="Calibri"/>
              </a:rPr>
              <a:t>the </a:t>
            </a:r>
            <a:r>
              <a:rPr lang="en-US"/>
              <a:t>firearm and potentially increases their risk of completing suicide with </a:t>
            </a:r>
            <a:r>
              <a:rPr lang="en-US">
                <a:sym typeface="Calibri"/>
              </a:rPr>
              <a:t>the </a:t>
            </a:r>
            <a:r>
              <a:rPr lang="en-US"/>
              <a:t>firearm.  Firearm safety education and knowledge or proper handling </a:t>
            </a:r>
            <a:r>
              <a:rPr lang="en-US">
                <a:sym typeface="Calibri"/>
              </a:rPr>
              <a:t>of a </a:t>
            </a:r>
            <a:r>
              <a:rPr lang="en-US"/>
              <a:t>firearm does not create a protective factor when the brain is urging </a:t>
            </a:r>
            <a:r>
              <a:rPr lang="en-US">
                <a:sym typeface="Calibri"/>
              </a:rPr>
              <a:t>the person </a:t>
            </a:r>
            <a:r>
              <a:rPr lang="en-US"/>
              <a:t>to end their life</a:t>
            </a:r>
            <a:r>
              <a:rPr lang="en-US">
                <a:sym typeface="Calibri"/>
              </a:rPr>
              <a:t>.</a:t>
            </a:r>
            <a:r>
              <a:rPr lang="en-US"/>
              <a:t>  </a:t>
            </a:r>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80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p:txBody>
      </p:sp>
      <p:sp>
        <p:nvSpPr>
          <p:cNvPr id="665" name="Google Shape;665;p3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42427634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3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Don’t forget to address reducing access to large quantities or unused medications during this time.  Proper disposal of medications is important so that the water system is not contaminated, and others cannot inadvertently obtain disposed of medications.  Drug deactivation kits can be purchased at pharmacies or sometimes are available at no cost from local public health departments.  Check with the local public health department or local law enforcement agency if there is a medication drop box available in the community.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Pill safes can be purchased at pharmacies or ordered online.  While not 100% tamper-proof, a pill safe can increase the time it would take for a person at risk for suicide to access a lethal quantity of medications, allowing time for the suicide crisis to pass.  The time it would take for them to access a lethal dose of medication that has been stored in a pill safe may delay, deter, or prevent a suicide attempt.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Work with pharmacists or poison control to determine safer quantities of medications to have around the house. Medications that are dosed in blister packs increases the time one can access a lethal dose.  If dispensing prescriptions in large quantities is unavoidable, work together to dispense medications in smaller doses using pill organizers, asking someone outside the home to hold onto the large quantities of medication, or locking them up in a pill safe so the person at risk for suicide cannot access them.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80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p:txBody>
      </p:sp>
      <p:sp>
        <p:nvSpPr>
          <p:cNvPr id="665" name="Google Shape;665;p3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3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Don’t forget to address reducing access to large quantities or unused medications during this time.  Proper disposal of medications is important so that the water system is not contaminated, and others cannot inadvertently obtain disposed of medications.  Drug deactivation kits can be purchased at pharmacies or sometimes are available at no cost from local public health departments.  Check with the local public health department or local law enforcement agency if there is a medication drop box available in the community.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Pill safes can be purchased at pharmacies or ordered online.  While not 100% tamper-proof, a pill safe can increase the time it would take for a person at risk for suicide to access a lethal quantity of medications, allowing time for the suicide crisis to pass.  The time it would take for them to access a lethal dose of medication that has been stored in a pill safe may delay, deter, or prevent a suicide attempt.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Work with pharmacists or poison control to determine safer quantities of medications to have around the house. Medications that are dosed in blister packs increases the time one can access a lethal dose.  If dispensing prescriptions in large quantities is unavoidable, work together to dispense medications in smaller doses using pill organizers, asking someone outside the home to hold onto the large quantities of medication, or locking them up in a pill safe so the person at risk for suicide cannot access them.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80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p:txBody>
      </p:sp>
      <p:sp>
        <p:nvSpPr>
          <p:cNvPr id="665" name="Google Shape;665;p3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34395052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3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3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a:latin typeface="Calibri"/>
                <a:ea typeface="Calibri"/>
                <a:cs typeface="Calibri"/>
                <a:sym typeface="Calibri"/>
              </a:rPr>
              <a:t>No environment can ever be 100% suicide safe.  However, it’s important to consider reducing access to other lethal means such as implements that could be used in a suicide attempt; such as suffocation, hanging, sharps, heights, or drowning.</a:t>
            </a:r>
            <a:endParaRPr/>
          </a:p>
        </p:txBody>
      </p:sp>
      <p:sp>
        <p:nvSpPr>
          <p:cNvPr id="700" name="Google Shape;700;p3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3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3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A quick recap of the key take-aways from the training</a:t>
            </a:r>
            <a:endParaRPr sz="1600">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722" name="Google Shape;722;p3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4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4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r>
              <a:rPr lang="en-US"/>
              <a:t>There is a designated Suicide and Crisis Lifeline for Veteran's.  The number is 988, then press 1 to be routed to the Veteran's Crisis Lifeline.  There is also the option of chatting online or via text message.  </a:t>
            </a:r>
          </a:p>
          <a:p>
            <a:pPr marL="0" indent="0"/>
            <a:endParaRPr lang="en-US"/>
          </a:p>
          <a:p>
            <a:pPr marL="0" indent="0"/>
            <a:r>
              <a:rPr lang="en-US"/>
              <a:t>The Missouri Governor's Challenge to Prevent Suicide Among Service Members, Veterans &amp; Their Families has a website with additional information and veteran specific resources for help.  Also, effective January 2023, Veterans in acute suicidal crisis will be able to go to any VA or non-VA health care facility for emergency mental health care at no cost – including inpatient care for up to 30 days and outpatient for up to 90 days.  Veterans do not have to be enrolled in the VA system to use this benefit.</a:t>
            </a:r>
          </a:p>
          <a:p>
            <a:pPr marL="0" indent="0"/>
            <a:endParaRPr lang="en-US"/>
          </a:p>
          <a:p>
            <a:pPr marL="0" indent="0"/>
            <a:r>
              <a:rPr lang="en-US"/>
              <a:t>The Safer Homes Collaborative has created a firearm safe storage map for Missouri.  They have identified </a:t>
            </a:r>
            <a:r>
              <a:rPr lang="en-US" err="1"/>
              <a:t>firear</a:t>
            </a:r>
            <a:r>
              <a:rPr lang="en-US"/>
              <a:t> retailers who provide storage services.  Terms, conditions, and cost of storage are at the discretion of each retailer, so they recommend you contact the retailer first to determine if their process will work for your needs.  </a:t>
            </a:r>
          </a:p>
        </p:txBody>
      </p:sp>
      <p:sp>
        <p:nvSpPr>
          <p:cNvPr id="757" name="Google Shape;757;p4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4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p4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Optional</a:t>
            </a:r>
            <a:endParaRPr/>
          </a:p>
        </p:txBody>
      </p:sp>
      <p:sp>
        <p:nvSpPr>
          <p:cNvPr id="765" name="Google Shape;765;p4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4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p4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Optional</a:t>
            </a:r>
            <a:endParaRPr/>
          </a:p>
        </p:txBody>
      </p:sp>
      <p:sp>
        <p:nvSpPr>
          <p:cNvPr id="773" name="Google Shape;773;p4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endParaRPr sz="1200">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200" b="1">
                <a:latin typeface="Calibri"/>
                <a:ea typeface="Calibri"/>
                <a:cs typeface="Calibri"/>
                <a:sym typeface="Calibri"/>
              </a:rPr>
              <a:t>Suicide is a leading cause of death: </a:t>
            </a:r>
            <a:r>
              <a:rPr lang="en-US" sz="1200">
                <a:latin typeface="Calibri"/>
                <a:ea typeface="Calibri"/>
                <a:cs typeface="Calibri"/>
                <a:sym typeface="Calibri"/>
              </a:rPr>
              <a:t>In Missouri (2020)</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latin typeface="Calibri"/>
                <a:ea typeface="Calibri"/>
                <a:cs typeface="Calibri"/>
                <a:sym typeface="Calibri"/>
              </a:rPr>
              <a:t>11th</a:t>
            </a:r>
            <a:r>
              <a:rPr lang="en-US" sz="1200" baseline="30000">
                <a:latin typeface="Calibri"/>
                <a:ea typeface="Calibri"/>
                <a:cs typeface="Calibri"/>
                <a:sym typeface="Calibri"/>
              </a:rPr>
              <a:t>†</a:t>
            </a:r>
            <a:r>
              <a:rPr lang="en-US" sz="1200">
                <a:latin typeface="Calibri"/>
                <a:ea typeface="Calibri"/>
                <a:cs typeface="Calibri"/>
                <a:sym typeface="Calibri"/>
              </a:rPr>
              <a:t> leading cause of death for all age groups</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latin typeface="Calibri"/>
                <a:ea typeface="Calibri"/>
                <a:cs typeface="Calibri"/>
                <a:sym typeface="Calibri"/>
              </a:rPr>
              <a:t>2nd</a:t>
            </a:r>
            <a:r>
              <a:rPr lang="en-US" sz="1200" baseline="30000">
                <a:latin typeface="Calibri"/>
                <a:ea typeface="Calibri"/>
                <a:cs typeface="Calibri"/>
                <a:sym typeface="Calibri"/>
              </a:rPr>
              <a:t> †</a:t>
            </a:r>
            <a:r>
              <a:rPr lang="en-US" sz="1200">
                <a:latin typeface="Calibri"/>
                <a:ea typeface="Calibri"/>
                <a:cs typeface="Calibri"/>
                <a:sym typeface="Calibri"/>
              </a:rPr>
              <a:t> leading cause of death for 10-14-year-olds</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latin typeface="Calibri"/>
                <a:ea typeface="Calibri"/>
                <a:cs typeface="Calibri"/>
                <a:sym typeface="Calibri"/>
              </a:rPr>
              <a:t>3rd</a:t>
            </a:r>
            <a:r>
              <a:rPr lang="en-US" sz="1200" baseline="30000">
                <a:latin typeface="Calibri"/>
                <a:ea typeface="Calibri"/>
                <a:cs typeface="Calibri"/>
                <a:sym typeface="Calibri"/>
              </a:rPr>
              <a:t> †</a:t>
            </a:r>
            <a:r>
              <a:rPr lang="en-US" sz="1200">
                <a:latin typeface="Calibri"/>
                <a:ea typeface="Calibri"/>
                <a:cs typeface="Calibri"/>
                <a:sym typeface="Calibri"/>
              </a:rPr>
              <a:t> leading cause of death for 15-34-year-olds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latin typeface="Calibri"/>
                <a:ea typeface="Calibri"/>
                <a:cs typeface="Calibri"/>
                <a:sym typeface="Calibri"/>
              </a:rPr>
              <a:t>Youth suicide and firearm access</a:t>
            </a:r>
            <a:r>
              <a:rPr lang="en-US" sz="1200">
                <a:latin typeface="Calibri"/>
                <a:ea typeface="Calibri"/>
                <a:cs typeface="Calibri"/>
                <a:sym typeface="Calibri"/>
              </a:rPr>
              <a:t>: Home</a:t>
            </a:r>
            <a:r>
              <a:rPr lang="en-US" sz="1200" baseline="30000">
                <a:latin typeface="Calibri"/>
                <a:ea typeface="Calibri"/>
                <a:cs typeface="Calibri"/>
                <a:sym typeface="Calibri"/>
              </a:rPr>
              <a:t>††</a:t>
            </a:r>
            <a:r>
              <a:rPr lang="en-US" sz="1200">
                <a:latin typeface="Calibri"/>
                <a:ea typeface="Calibri"/>
                <a:cs typeface="Calibri"/>
                <a:sym typeface="Calibri"/>
              </a:rPr>
              <a:t> is the primary setting where young people obtain firearms used in suicides. 82%</a:t>
            </a:r>
            <a:r>
              <a:rPr lang="en-US" sz="1200" baseline="30000">
                <a:latin typeface="Calibri"/>
                <a:ea typeface="Calibri"/>
                <a:cs typeface="Calibri"/>
                <a:sym typeface="Calibri"/>
              </a:rPr>
              <a:t>†††</a:t>
            </a:r>
            <a:r>
              <a:rPr lang="en-US" sz="1200">
                <a:latin typeface="Calibri"/>
                <a:ea typeface="Calibri"/>
                <a:cs typeface="Calibri"/>
                <a:sym typeface="Calibri"/>
              </a:rPr>
              <a:t> of youth who used a firearm to complete suicide used a firearm owned by a family member, usually a parent. Parents often underestimate the likelihood that their children have or could obtain their firearms.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latin typeface="Calibri"/>
                <a:ea typeface="Calibri"/>
                <a:cs typeface="Calibri"/>
                <a:sym typeface="Calibri"/>
              </a:rPr>
              <a:t>Gun owners have a role in preventing firearm suicide </a:t>
            </a:r>
            <a:r>
              <a:rPr lang="en-US" sz="1200">
                <a:latin typeface="Calibri"/>
                <a:ea typeface="Calibri"/>
                <a:cs typeface="Calibri"/>
                <a:sym typeface="Calibri"/>
              </a:rPr>
              <a:t>by utilizing responsible storage strategies so that there is time and distance between a person at risk for suicide and the most lethal method for suicide</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latin typeface="Calibri"/>
                <a:ea typeface="Calibri"/>
                <a:cs typeface="Calibri"/>
                <a:sym typeface="Calibri"/>
              </a:rPr>
              <a:t>Suicide is generally preventable. </a:t>
            </a:r>
            <a:r>
              <a:rPr lang="en-US" sz="1200">
                <a:latin typeface="Calibri"/>
                <a:ea typeface="Calibri"/>
                <a:cs typeface="Calibri"/>
                <a:sym typeface="Calibri"/>
              </a:rPr>
              <a:t>While not all suicides can be prevented, the likelihood of preventing a suicide increases with lethal means reduction strategies, such as responsible storage of firearms.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b="1">
                <a:latin typeface="Calibri"/>
                <a:ea typeface="Calibri"/>
                <a:cs typeface="Calibri"/>
                <a:sym typeface="Calibri"/>
              </a:rPr>
              <a:t>Citations: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baseline="30000">
                <a:latin typeface="Calibri"/>
                <a:ea typeface="Calibri"/>
                <a:cs typeface="Calibri"/>
                <a:sym typeface="Calibri"/>
              </a:rPr>
              <a:t>†</a:t>
            </a:r>
            <a:r>
              <a:rPr lang="en-US" sz="1050">
                <a:latin typeface="Calibri"/>
                <a:ea typeface="Calibri"/>
                <a:cs typeface="Calibri"/>
                <a:sym typeface="Calibri"/>
              </a:rPr>
              <a:t>CDC WISQARS. (n.d.). WISQARS Data Visualization. Centers for Disease Control and Prevention. Retrieved May 12, 2022, from https://wisqars.cdc.gov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a:latin typeface="Calibri"/>
                <a:ea typeface="Calibri"/>
                <a:cs typeface="Calibri"/>
                <a:sym typeface="Calibri"/>
              </a:rPr>
              <a:t>Harvard T.H. Chan School of Public Health (Ed.). (2016, March 29). National Violent Injury Statistics System. Retrieved from https://web.sph.harvard.edu/mch-data-connect/results/national-violent-injury-statistics-system/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baseline="30000">
                <a:latin typeface="Calibri"/>
                <a:ea typeface="Calibri"/>
                <a:cs typeface="Calibri"/>
                <a:sym typeface="Calibri"/>
              </a:rPr>
              <a:t>††</a:t>
            </a:r>
            <a:r>
              <a:rPr lang="en-US" sz="1050">
                <a:latin typeface="Calibri"/>
                <a:ea typeface="Calibri"/>
                <a:cs typeface="Calibri"/>
                <a:sym typeface="Calibri"/>
              </a:rPr>
              <a:t>Johnson, R. M., Barber, C., Azrael, D., Clark, D. E., &amp; Hemenway, D. (2010). Who are the owners of firearms used in adolescent suicides? </a:t>
            </a:r>
            <a:r>
              <a:rPr lang="en-US" sz="1050" i="1">
                <a:latin typeface="Calibri"/>
                <a:ea typeface="Calibri"/>
                <a:cs typeface="Calibri"/>
                <a:sym typeface="Calibri"/>
              </a:rPr>
              <a:t>Suicide and Life-Threatening Behavior</a:t>
            </a:r>
            <a:r>
              <a:rPr lang="en-US" sz="1050">
                <a:latin typeface="Calibri"/>
                <a:ea typeface="Calibri"/>
                <a:cs typeface="Calibri"/>
                <a:sym typeface="Calibri"/>
              </a:rPr>
              <a:t>, </a:t>
            </a:r>
            <a:r>
              <a:rPr lang="en-US" sz="1050" i="1">
                <a:latin typeface="Calibri"/>
                <a:ea typeface="Calibri"/>
                <a:cs typeface="Calibri"/>
                <a:sym typeface="Calibri"/>
              </a:rPr>
              <a:t>40</a:t>
            </a:r>
            <a:r>
              <a:rPr lang="en-US" sz="1050">
                <a:latin typeface="Calibri"/>
                <a:ea typeface="Calibri"/>
                <a:cs typeface="Calibri"/>
                <a:sym typeface="Calibri"/>
              </a:rPr>
              <a:t>(6), 609–611. https://doi.org/10.1521/suli.2010.40.6.609</a:t>
            </a:r>
            <a:r>
              <a:rPr lang="en-US" sz="1200">
                <a:latin typeface="Calibri"/>
                <a:ea typeface="Calibri"/>
                <a:cs typeface="Calibri"/>
                <a:sym typeface="Calibri"/>
              </a:rPr>
              <a:t> </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50" name="Google Shape;150;p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4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0" name="Google Shape;780;p4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Optional</a:t>
            </a:r>
            <a:endParaRPr/>
          </a:p>
        </p:txBody>
      </p:sp>
      <p:sp>
        <p:nvSpPr>
          <p:cNvPr id="781" name="Google Shape;781;p4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Participants will view this PSA from the Utah Suicide Prevention Coalition, illustrating that suicidal risk is temporary and that when things get better gun owners can get back to enjoying and engaging in shooting sports. Warn participants that they will hear two gunshots at the beginning of the video.</a:t>
            </a:r>
          </a:p>
          <a:p>
            <a:pPr marL="0" lvl="0" indent="0" algn="l" rtl="0">
              <a:spcBef>
                <a:spcPts val="0"/>
              </a:spcBef>
              <a:spcAft>
                <a:spcPts val="0"/>
              </a:spcAft>
              <a:buNone/>
            </a:pPr>
            <a:endParaRPr lang="en-US" dirty="0"/>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Utah PSA – strong response friend response</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https://vimeo.com/175761640 (Utah PSA - gun range)</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smtClean="0">
                <a:solidFill>
                  <a:schemeClr val="dk1"/>
                </a:solidFill>
                <a:latin typeface="Calibri"/>
                <a:ea typeface="Calibri"/>
                <a:cs typeface="Calibri"/>
                <a:sym typeface="Calibri"/>
              </a:rPr>
              <a:t>6</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8459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Reinforce that we are talking about firearm safety.  Acknowledge that most gun owners are safe, responsible users of firearms who abhor the unsafe handling of firearms.  This training does not endorse involuntary restriction or limiting the use of a firearm for hunting, self-protection, or enjoyment.  Rather, this training focused on enhancing safe, responsible, and legal gun ownership by incorporating safe storage practices into their safe handling strategies to prevent not only accidental injury but to prevent firearm suicide.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These are in no particular order but are consistent with firearm industry standards and published safety recommendations.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endParaRPr/>
          </a:p>
        </p:txBody>
      </p:sp>
      <p:sp>
        <p:nvSpPr>
          <p:cNvPr id="159" name="Google Shape;159;p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The Safer Homes Collaborative wants participants to include in their standard home safety practices the responsible, safe, and legal storage of firearms to prevent the tragedy of firearm suicide. Reducing access to firearms through off-site storage or utilizing safe storage strategies is an evidence-informed practice that is supported by research.</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dirty="0">
                <a:solidFill>
                  <a:srgbClr val="000000"/>
                </a:solidFill>
                <a:latin typeface="Calibri"/>
                <a:ea typeface="Calibri"/>
                <a:cs typeface="Calibri"/>
                <a:sym typeface="Calibri"/>
              </a:rPr>
              <a:t>Note to Instructor</a:t>
            </a:r>
            <a:r>
              <a:rPr lang="en-US" sz="1200" dirty="0">
                <a:solidFill>
                  <a:srgbClr val="000000"/>
                </a:solidFill>
                <a:latin typeface="Calibri"/>
                <a:ea typeface="Calibri"/>
                <a:cs typeface="Calibri"/>
                <a:sym typeface="Calibri"/>
              </a:rPr>
              <a:t>: Most people who attempt or die by suicide exhibit observable warning signs when they are at risk for suicide.  However, we often hear from loss survivors that they did not recognize the warning signs before the suicide attempt. When there is quick and easy access to a firearm that has not been stored responsibly, safely, or legally, the risk of dying in a suicide attempt increases.  Being proactive about creating a suicide safer home environment by layering safe storage practices before someone is at risk for suicide or considering voluntary and temporary off-site storage of firearms when someone in the home is at risk for suicide, can prevent the tragedy of suicide.  </a:t>
            </a:r>
            <a:endParaRPr sz="1600" dirty="0">
              <a:latin typeface="Calibri"/>
              <a:ea typeface="Calibri"/>
              <a:cs typeface="Calibri"/>
              <a:sym typeface="Calibri"/>
            </a:endParaRPr>
          </a:p>
        </p:txBody>
      </p:sp>
      <p:sp>
        <p:nvSpPr>
          <p:cNvPr id="169" name="Google Shape;169;p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b="1">
                <a:solidFill>
                  <a:srgbClr val="202124"/>
                </a:solidFill>
                <a:latin typeface="Calibri"/>
                <a:ea typeface="Calibri"/>
                <a:cs typeface="Calibri"/>
                <a:sym typeface="Calibri"/>
              </a:rPr>
              <a:t>Definition of risk factors: </a:t>
            </a:r>
            <a:r>
              <a:rPr lang="en-US" sz="1200">
                <a:solidFill>
                  <a:srgbClr val="202124"/>
                </a:solidFill>
                <a:latin typeface="Calibri"/>
                <a:ea typeface="Calibri"/>
                <a:cs typeface="Calibri"/>
                <a:sym typeface="Calibri"/>
              </a:rPr>
              <a:t>Risk factors are any attribute, characteristic, or exposure of an individual that increases the likelihood of developing suicidal thoughts or behaviors. </a:t>
            </a:r>
            <a:r>
              <a:rPr lang="en-US" sz="1200">
                <a:solidFill>
                  <a:srgbClr val="000000"/>
                </a:solidFill>
                <a:latin typeface="Calibri"/>
                <a:ea typeface="Calibri"/>
                <a:cs typeface="Calibri"/>
                <a:sym typeface="Calibri"/>
              </a:rPr>
              <a:t>Risk factors for suicide typically fall under individual risks, relationship risks, and community or societal risk factors.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Invite participants to brainstorm known risk factors for suicide.  </a:t>
            </a:r>
            <a:r>
              <a:rPr lang="en-US" sz="1200">
                <a:solidFill>
                  <a:srgbClr val="000000"/>
                </a:solidFill>
                <a:latin typeface="Calibri"/>
                <a:ea typeface="Calibri"/>
                <a:cs typeface="Calibri"/>
                <a:sym typeface="Calibri"/>
              </a:rPr>
              <a:t>For virtual participants, invite them to list known risk factors for suicide in the chat box.  After participants have named known risk factors, reveal the CDC-defined risk factors for suicide and highlight one or two risk factors that participants hadn’t identified.</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Emphasize that the reason for suicide is complex. </a:t>
            </a:r>
            <a:r>
              <a:rPr lang="en-US" sz="1200">
                <a:solidFill>
                  <a:srgbClr val="000000"/>
                </a:solidFill>
                <a:latin typeface="Calibri"/>
                <a:ea typeface="Calibri"/>
                <a:cs typeface="Calibri"/>
                <a:sym typeface="Calibri"/>
              </a:rPr>
              <a:t> No singular risk factor by itself means that someone is at risk for suicide.  Because we cannot predict who will attempt suicide, it is important that we are aware of the risk factors and intervene early. The more risk factors that are present in one’s life, the greater the potential risk for suicidal thoughts and behaviors. The sooner we intervene when we recognize the risk for suicide, the better the potential that suicidal thoughts will not become suicidal behaviors.  Thwarting suicidal behavior saves lives.  As previously mentioned in an earlier slide, we cannot predict who will attempt suicide and often survivors of suicide loss share that they didn’t see any of the signs before their loved one attempted or died by suicide.  That is why it is important that everyone is trained to recognize the risk factors and warning signs for suicide.</a:t>
            </a:r>
            <a:endParaRPr sz="1600">
              <a:latin typeface="Calibri"/>
              <a:ea typeface="Calibri"/>
              <a:cs typeface="Calibri"/>
              <a:sym typeface="Calibri"/>
            </a:endParaRPr>
          </a:p>
        </p:txBody>
      </p:sp>
      <p:sp>
        <p:nvSpPr>
          <p:cNvPr id="178" name="Google Shape;178;p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6"/>
          <p:cNvSpPr txBox="1">
            <a:spLocks noGrp="1"/>
          </p:cNvSpPr>
          <p:nvPr>
            <p:ph type="body" idx="1"/>
          </p:nvPr>
        </p:nvSpPr>
        <p:spPr>
          <a:xfrm>
            <a:off x="838200" y="1847850"/>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46"/>
          <p:cNvCxnSpPr/>
          <p:nvPr/>
        </p:nvCxnSpPr>
        <p:spPr>
          <a:xfrm>
            <a:off x="11812922" y="-100220"/>
            <a:ext cx="0" cy="3707578"/>
          </a:xfrm>
          <a:prstGeom prst="straightConnector1">
            <a:avLst/>
          </a:prstGeom>
          <a:noFill/>
          <a:ln w="28575" cap="flat" cmpd="sng">
            <a:solidFill>
              <a:schemeClr val="lt1"/>
            </a:solidFill>
            <a:prstDash val="solid"/>
            <a:round/>
            <a:headEnd type="none" w="sm" len="sm"/>
            <a:tailEnd type="none" w="sm" len="sm"/>
          </a:ln>
        </p:spPr>
      </p:cxnSp>
      <p:sp>
        <p:nvSpPr>
          <p:cNvPr id="28" name="Google Shape;28;p46"/>
          <p:cNvSpPr txBox="1"/>
          <p:nvPr/>
        </p:nvSpPr>
        <p:spPr>
          <a:xfrm rot="5400000">
            <a:off x="10264953" y="5181149"/>
            <a:ext cx="3092093"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29ABE2"/>
                </a:solidFill>
                <a:latin typeface="Oswald SemiBold"/>
                <a:ea typeface="Oswald SemiBold"/>
                <a:cs typeface="Oswald SemiBold"/>
                <a:sym typeface="Oswald SemiBold"/>
              </a:rPr>
              <a:t>CONVERSATIONS FOR SUICIDE SAFER HOMES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4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3"/>
          <p:cNvSpPr>
            <a:spLocks noGrp="1"/>
          </p:cNvSpPr>
          <p:nvPr>
            <p:ph type="pic" idx="2"/>
          </p:nvPr>
        </p:nvSpPr>
        <p:spPr>
          <a:xfrm>
            <a:off x="5183188" y="987425"/>
            <a:ext cx="6172200" cy="4873625"/>
          </a:xfrm>
          <a:prstGeom prst="rect">
            <a:avLst/>
          </a:prstGeom>
          <a:noFill/>
          <a:ln>
            <a:noFill/>
          </a:ln>
        </p:spPr>
      </p:sp>
      <p:sp>
        <p:nvSpPr>
          <p:cNvPr id="70" name="Google Shape;70;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player.vimeo.com/video/668732659?h=c6f4c63a65&amp;app_id=122963" TargetMode="External"/><Relationship Id="rId5" Type="http://schemas.openxmlformats.org/officeDocument/2006/relationships/image" Target="../media/image21.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https://player.vimeo.com/video/668731612?h=3bc76fdb05&amp;app_id=122963" TargetMode="External"/><Relationship Id="rId5" Type="http://schemas.openxmlformats.org/officeDocument/2006/relationships/image" Target="../media/image22.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ideo" Target="https://player.vimeo.com/video/668733014?h=1faa0b331e&amp;app_id=122963" TargetMode="External"/><Relationship Id="rId5" Type="http://schemas.openxmlformats.org/officeDocument/2006/relationships/image" Target="../media/image24.jpe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ideo" Target="https://player.vimeo.com/video/668732342?h=2f2a6b2d89&amp;app_id=122963" TargetMode="External"/><Relationship Id="rId5" Type="http://schemas.openxmlformats.org/officeDocument/2006/relationships/image" Target="../media/image2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3.jpeg"/></Relationships>
</file>

<file path=ppt/slides/_rels/slide48.xml.rels><?xml version="1.0" encoding="UTF-8" standalone="yes"?>
<Relationships xmlns="http://schemas.openxmlformats.org/package/2006/relationships"><Relationship Id="rId3" Type="http://schemas.openxmlformats.org/officeDocument/2006/relationships/hyperlink" Target="http://www.yourorgwebsite.com"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promoteacceptance.samhsa.gov/" TargetMode="External"/><Relationship Id="rId3" Type="http://schemas.openxmlformats.org/officeDocument/2006/relationships/hyperlink" Target="http://www.suicidology.org/" TargetMode="External"/><Relationship Id="rId7" Type="http://schemas.openxmlformats.org/officeDocument/2006/relationships/hyperlink" Target="http://www.sprc.org/"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www.meansmatter.org/" TargetMode="External"/><Relationship Id="rId5" Type="http://schemas.openxmlformats.org/officeDocument/2006/relationships/hyperlink" Target="https://www.livingworks.net/trainings" TargetMode="External"/><Relationship Id="rId4" Type="http://schemas.openxmlformats.org/officeDocument/2006/relationships/hyperlink" Target="http://www.afsp.org/" TargetMode="Externa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player.vimeo.com/video/175761640?h=e8ceb3c007&amp;app_id=122963" TargetMode="External"/><Relationship Id="rId5" Type="http://schemas.openxmlformats.org/officeDocument/2006/relationships/image" Target="../media/image4.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3" name="Picture 3">
            <a:extLst>
              <a:ext uri="{FF2B5EF4-FFF2-40B4-BE49-F238E27FC236}">
                <a16:creationId xmlns:a16="http://schemas.microsoft.com/office/drawing/2014/main" id="{6070136F-0084-4604-3554-ABDC9285518A}"/>
              </a:ext>
            </a:extLst>
          </p:cNvPr>
          <p:cNvPicPr>
            <a:picLocks noChangeAspect="1"/>
          </p:cNvPicPr>
          <p:nvPr/>
        </p:nvPicPr>
        <p:blipFill>
          <a:blip r:embed="rId3"/>
          <a:stretch>
            <a:fillRect/>
          </a:stretch>
        </p:blipFill>
        <p:spPr>
          <a:xfrm>
            <a:off x="-27852" y="-3235"/>
            <a:ext cx="12218306" cy="6868118"/>
          </a:xfrm>
          <a:prstGeom prst="rect">
            <a:avLst/>
          </a:prstGeom>
        </p:spPr>
      </p:pic>
      <p:sp>
        <p:nvSpPr>
          <p:cNvPr id="99" name="Google Shape;99;p1"/>
          <p:cNvSpPr/>
          <p:nvPr/>
        </p:nvSpPr>
        <p:spPr>
          <a:xfrm>
            <a:off x="12192000" y="0"/>
            <a:ext cx="5022614"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1"/>
          <p:cNvSpPr/>
          <p:nvPr/>
        </p:nvSpPr>
        <p:spPr>
          <a:xfrm rot="18395346">
            <a:off x="5562516" y="-6811011"/>
            <a:ext cx="8381221" cy="13796145"/>
          </a:xfrm>
          <a:prstGeom prst="rect">
            <a:avLst/>
          </a:prstGeom>
          <a:solidFill>
            <a:schemeClr val="accent1">
              <a:lumMod val="20000"/>
              <a:lumOff val="80000"/>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p1"/>
          <p:cNvSpPr/>
          <p:nvPr/>
        </p:nvSpPr>
        <p:spPr>
          <a:xfrm>
            <a:off x="0" y="-8090025"/>
            <a:ext cx="17281003" cy="808501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 name="Google Shape;95;p1">
            <a:extLst>
              <a:ext uri="{FF2B5EF4-FFF2-40B4-BE49-F238E27FC236}">
                <a16:creationId xmlns:a16="http://schemas.microsoft.com/office/drawing/2014/main" id="{7B569AA3-40EE-08A9-9EFF-0918B9330E3E}"/>
              </a:ext>
            </a:extLst>
          </p:cNvPr>
          <p:cNvSpPr txBox="1"/>
          <p:nvPr/>
        </p:nvSpPr>
        <p:spPr>
          <a:xfrm>
            <a:off x="6167336" y="87061"/>
            <a:ext cx="5373651" cy="206097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0000"/>
              </a:lnSpc>
              <a:spcBef>
                <a:spcPts val="0"/>
              </a:spcBef>
              <a:spcAft>
                <a:spcPts val="0"/>
              </a:spcAft>
              <a:buClr>
                <a:srgbClr val="2D2929"/>
              </a:buClr>
              <a:buSzPts val="2400"/>
              <a:buFont typeface="Oswald SemiBold"/>
              <a:buNone/>
            </a:pPr>
            <a:r>
              <a:rPr lang="en-US" sz="4800" b="1" i="0" u="none" strike="noStrike" cap="none" dirty="0">
                <a:solidFill>
                  <a:schemeClr val="lt1"/>
                </a:solidFill>
                <a:latin typeface="Oswald Medium" panose="020B0604020202020204" charset="0"/>
                <a:ea typeface="Oswald Light"/>
                <a:cs typeface="Oswald Light"/>
                <a:sym typeface="Oswald Light"/>
              </a:rPr>
              <a:t>Conversations for Suicide Safer Homes</a:t>
            </a:r>
            <a:endParaRPr sz="4800" b="1" i="0" u="none" strike="noStrike" cap="none" dirty="0">
              <a:solidFill>
                <a:schemeClr val="lt1"/>
              </a:solidFill>
              <a:latin typeface="Oswald Medium" panose="020B0604020202020204" charset="0"/>
              <a:ea typeface="Oswald Light"/>
              <a:cs typeface="Oswald Light"/>
              <a:sym typeface="Oswald Light"/>
            </a:endParaRPr>
          </a:p>
        </p:txBody>
      </p:sp>
      <p:sp>
        <p:nvSpPr>
          <p:cNvPr id="5" name="Google Shape;96;p1">
            <a:extLst>
              <a:ext uri="{FF2B5EF4-FFF2-40B4-BE49-F238E27FC236}">
                <a16:creationId xmlns:a16="http://schemas.microsoft.com/office/drawing/2014/main" id="{5C3257FF-72F0-009E-5053-D04CBB8414F6}"/>
              </a:ext>
            </a:extLst>
          </p:cNvPr>
          <p:cNvSpPr txBox="1"/>
          <p:nvPr/>
        </p:nvSpPr>
        <p:spPr>
          <a:xfrm>
            <a:off x="6704853" y="2115123"/>
            <a:ext cx="4759976" cy="92404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Clr>
                <a:srgbClr val="2D2929"/>
              </a:buClr>
              <a:buSzPts val="2400"/>
            </a:pPr>
            <a:r>
              <a:rPr lang="en-US" sz="2400" b="1" i="0" u="none" strike="noStrike" cap="none">
                <a:solidFill>
                  <a:srgbClr val="F4E309"/>
                </a:solidFill>
                <a:latin typeface="Arial Narrow"/>
                <a:ea typeface="Arial Narrow"/>
                <a:cs typeface="Arial Narrow"/>
                <a:sym typeface="Arial Narrow"/>
              </a:rPr>
              <a:t>a CALM-informed training</a:t>
            </a:r>
            <a:r>
              <a:rPr lang="en-US" sz="2400" b="1">
                <a:solidFill>
                  <a:srgbClr val="F4E309"/>
                </a:solidFill>
                <a:latin typeface="Arial Narrow"/>
                <a:ea typeface="Arial Narrow"/>
                <a:cs typeface="Arial Narrow"/>
                <a:sym typeface="Arial Narrow"/>
              </a:rPr>
              <a:t> </a:t>
            </a:r>
            <a:endParaRPr lang="en-US" sz="2400" b="1" err="1">
              <a:solidFill>
                <a:srgbClr val="F4E309"/>
              </a:solidFill>
              <a:latin typeface="Arial Narrow"/>
              <a:ea typeface="Arial Narrow"/>
              <a:cs typeface="Arial Narrow"/>
              <a:sym typeface="Arial Narrow"/>
            </a:endParaRPr>
          </a:p>
          <a:p>
            <a:pPr algn="r">
              <a:buSzPts val="2400"/>
            </a:pPr>
            <a:r>
              <a:rPr lang="en-US" sz="2400" b="1">
                <a:solidFill>
                  <a:srgbClr val="F4E309"/>
                </a:solidFill>
                <a:latin typeface="Arial Narrow"/>
                <a:ea typeface="Arial Narrow"/>
                <a:cs typeface="Arial Narrow"/>
                <a:sym typeface="Arial Narrow"/>
              </a:rPr>
              <a:t>for Veterans and military communities</a:t>
            </a:r>
            <a:endParaRPr sz="2400" b="1" i="0" u="none" strike="noStrike" cap="none">
              <a:solidFill>
                <a:srgbClr val="F4E309"/>
              </a:solidFill>
              <a:latin typeface="Arial Narrow"/>
              <a:ea typeface="Arial Narrow"/>
              <a:cs typeface="Arial Narrow"/>
            </a:endParaRPr>
          </a:p>
        </p:txBody>
      </p:sp>
      <p:pic>
        <p:nvPicPr>
          <p:cNvPr id="6" name="Picture 6" descr="A picture containing text, light&#10;&#10;Description automatically generated">
            <a:extLst>
              <a:ext uri="{FF2B5EF4-FFF2-40B4-BE49-F238E27FC236}">
                <a16:creationId xmlns:a16="http://schemas.microsoft.com/office/drawing/2014/main" id="{748835A4-F236-FD7C-6A6F-F3C13DC29EAC}"/>
              </a:ext>
            </a:extLst>
          </p:cNvPr>
          <p:cNvPicPr>
            <a:picLocks noChangeAspect="1"/>
          </p:cNvPicPr>
          <p:nvPr/>
        </p:nvPicPr>
        <p:blipFill>
          <a:blip r:embed="rId4"/>
          <a:stretch>
            <a:fillRect/>
          </a:stretch>
        </p:blipFill>
        <p:spPr>
          <a:xfrm>
            <a:off x="9514576" y="3032813"/>
            <a:ext cx="2019300" cy="20288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0"/>
          <p:cNvSpPr txBox="1"/>
          <p:nvPr/>
        </p:nvSpPr>
        <p:spPr>
          <a:xfrm>
            <a:off x="627549" y="282039"/>
            <a:ext cx="10693715" cy="970541"/>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OBSERVE WARNING SIGNS </a:t>
            </a:r>
            <a:r>
              <a:rPr lang="en-US" sz="2400" b="0" i="1" u="none" strike="noStrike" cap="none">
                <a:solidFill>
                  <a:srgbClr val="FC6606"/>
                </a:solidFill>
                <a:latin typeface="Oswald SemiBold"/>
                <a:ea typeface="Oswald SemiBold"/>
                <a:cs typeface="Oswald SemiBold"/>
                <a:sym typeface="Oswald SemiBold"/>
              </a:rPr>
              <a:t>–</a:t>
            </a:r>
            <a:r>
              <a:rPr lang="en-US" sz="2400" b="1" i="1" u="none" strike="noStrike" cap="none">
                <a:solidFill>
                  <a:srgbClr val="FC6606"/>
                </a:solidFill>
                <a:latin typeface="Oswald SemiBold"/>
                <a:ea typeface="Oswald SemiBold"/>
                <a:cs typeface="Oswald SemiBold"/>
                <a:sym typeface="Oswald SemiBold"/>
              </a:rPr>
              <a:t> </a:t>
            </a:r>
            <a:r>
              <a:rPr lang="en-US" sz="2400" b="0" i="1" u="none" strike="noStrike" cap="none">
                <a:solidFill>
                  <a:srgbClr val="FC6606"/>
                </a:solidFill>
                <a:latin typeface="Calibri"/>
                <a:ea typeface="Calibri"/>
                <a:cs typeface="Calibri"/>
                <a:sym typeface="Calibri"/>
              </a:rPr>
              <a:t>a change from what is typical or expected</a:t>
            </a:r>
            <a:r>
              <a:rPr lang="en-US" sz="2400" b="0" i="0" u="none" strike="noStrike" cap="none">
                <a:solidFill>
                  <a:srgbClr val="FC6606"/>
                </a:solidFill>
                <a:latin typeface="Calibri"/>
                <a:ea typeface="Calibri"/>
                <a:cs typeface="Calibri"/>
                <a:sym typeface="Calibri"/>
              </a:rPr>
              <a:t> </a:t>
            </a:r>
            <a:endParaRPr sz="1400" b="0" i="0" u="none" strike="noStrike" cap="none">
              <a:solidFill>
                <a:srgbClr val="FC6606"/>
              </a:solidFill>
              <a:latin typeface="Arial"/>
              <a:ea typeface="Arial"/>
              <a:cs typeface="Arial"/>
              <a:sym typeface="Arial"/>
            </a:endParaRPr>
          </a:p>
        </p:txBody>
      </p:sp>
      <p:sp>
        <p:nvSpPr>
          <p:cNvPr id="193" name="Google Shape;193;p10"/>
          <p:cNvSpPr txBox="1"/>
          <p:nvPr/>
        </p:nvSpPr>
        <p:spPr>
          <a:xfrm>
            <a:off x="504825" y="6222456"/>
            <a:ext cx="141922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CDC, 2021</a:t>
            </a:r>
            <a:endParaRPr sz="1400" b="0" i="0" u="none" strike="noStrike" cap="none">
              <a:solidFill>
                <a:srgbClr val="000000"/>
              </a:solidFill>
              <a:latin typeface="Arial"/>
              <a:ea typeface="Arial"/>
              <a:cs typeface="Arial"/>
              <a:sym typeface="Arial"/>
            </a:endParaRPr>
          </a:p>
        </p:txBody>
      </p:sp>
      <p:sp>
        <p:nvSpPr>
          <p:cNvPr id="194" name="Google Shape;194;p10"/>
          <p:cNvSpPr txBox="1"/>
          <p:nvPr/>
        </p:nvSpPr>
        <p:spPr>
          <a:xfrm>
            <a:off x="1052143" y="1637626"/>
            <a:ext cx="9844525" cy="4723659"/>
          </a:xfrm>
          <a:prstGeom prst="rect">
            <a:avLst/>
          </a:prstGeom>
          <a:noFill/>
          <a:ln>
            <a:noFill/>
          </a:ln>
        </p:spPr>
        <p:txBody>
          <a:bodyPr spcFirstLastPara="1" wrap="square" lIns="91425" tIns="91425" rIns="91425" bIns="91425" anchor="b" anchorCtr="0">
            <a:noAutofit/>
          </a:bodyPr>
          <a:lstStyle/>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b="0" i="0" u="none" strike="noStrike" cap="none" dirty="0">
                <a:solidFill>
                  <a:srgbClr val="29ABE2"/>
                </a:solidFill>
                <a:latin typeface="Oswald Medium"/>
                <a:ea typeface="Oswald Medium"/>
                <a:cs typeface="Oswald Medium"/>
                <a:sym typeface="Oswald Medium"/>
              </a:rPr>
              <a:t>Mood – </a:t>
            </a:r>
            <a:r>
              <a:rPr lang="en-US" sz="2400" b="0" i="1" u="none" strike="noStrike" cap="none" dirty="0">
                <a:solidFill>
                  <a:schemeClr val="lt1"/>
                </a:solidFill>
                <a:latin typeface="Calibri"/>
                <a:ea typeface="Calibri"/>
                <a:cs typeface="Calibri"/>
                <a:sym typeface="Calibri"/>
              </a:rPr>
              <a:t>depressed, angry, impulsive, lethargic</a:t>
            </a:r>
            <a:endParaRPr lang="en-US" sz="1400" b="0" i="0" u="none" strike="noStrike" cap="none" dirty="0">
              <a:solidFill>
                <a:schemeClr val="lt1"/>
              </a:solidFill>
              <a:latin typeface="Arial"/>
              <a:ea typeface="Arial"/>
              <a:cs typeface="Arial"/>
            </a:endParaRPr>
          </a:p>
          <a:p>
            <a:pPr marL="342900" indent="-342900">
              <a:spcAft>
                <a:spcPts val="800"/>
              </a:spcAft>
              <a:buClr>
                <a:srgbClr val="29ABE2"/>
              </a:buClr>
              <a:buSzPts val="2400"/>
              <a:buFont typeface="Wingdings" panose="05000000000000000000" pitchFamily="2" charset="2"/>
              <a:buChar char="ü"/>
            </a:pPr>
            <a:r>
              <a:rPr lang="en-US" sz="2400" b="0" i="0" u="none" strike="noStrike" cap="none" dirty="0">
                <a:solidFill>
                  <a:srgbClr val="29ABE2"/>
                </a:solidFill>
                <a:latin typeface="Oswald Medium"/>
                <a:ea typeface="Oswald Medium"/>
                <a:cs typeface="Oswald Medium"/>
                <a:sym typeface="Oswald Medium"/>
              </a:rPr>
              <a:t>Major life change – </a:t>
            </a:r>
            <a:r>
              <a:rPr lang="en-US" sz="2400" b="0" i="1" u="none" strike="noStrike" cap="none" dirty="0">
                <a:solidFill>
                  <a:schemeClr val="lt1"/>
                </a:solidFill>
                <a:latin typeface="Calibri"/>
                <a:ea typeface="Calibri"/>
                <a:cs typeface="Calibri"/>
                <a:sym typeface="Calibri"/>
              </a:rPr>
              <a:t>facing a breakup, legal/money challenges,</a:t>
            </a:r>
            <a:r>
              <a:rPr lang="en-US" sz="2400" i="1" dirty="0">
                <a:solidFill>
                  <a:schemeClr val="lt1"/>
                </a:solidFill>
                <a:latin typeface="Calibri"/>
                <a:ea typeface="Calibri"/>
                <a:cs typeface="Calibri"/>
                <a:sym typeface="Calibri"/>
              </a:rPr>
              <a:t> </a:t>
            </a:r>
            <a:r>
              <a:rPr lang="en-US" sz="2400" b="0" i="1" u="none" strike="noStrike" cap="none" dirty="0">
                <a:solidFill>
                  <a:schemeClr val="lt1"/>
                </a:solidFill>
                <a:latin typeface="Calibri"/>
                <a:ea typeface="Calibri"/>
                <a:cs typeface="Calibri"/>
                <a:sym typeface="Calibri"/>
              </a:rPr>
              <a:t> or another personal setback that represents a loss</a:t>
            </a:r>
            <a:endParaRPr sz="1400" b="0" i="0" u="none" strike="noStrike" cap="none" dirty="0">
              <a:solidFill>
                <a:schemeClr val="lt1"/>
              </a:solidFill>
              <a:latin typeface="Arial"/>
              <a:ea typeface="Arial"/>
              <a:cs typeface="Arial"/>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b="0" i="0" u="none" strike="noStrike" cap="none" dirty="0">
                <a:solidFill>
                  <a:srgbClr val="29ABE2"/>
                </a:solidFill>
                <a:latin typeface="Oswald Medium"/>
                <a:ea typeface="Oswald Medium"/>
                <a:cs typeface="Oswald Medium"/>
                <a:sym typeface="Oswald Medium"/>
              </a:rPr>
              <a:t>Substance use or misuse – </a:t>
            </a:r>
            <a:r>
              <a:rPr lang="en-US" sz="2400" b="0" i="1" u="none" strike="noStrike" cap="none" dirty="0">
                <a:solidFill>
                  <a:schemeClr val="lt1"/>
                </a:solidFill>
                <a:latin typeface="Calibri"/>
                <a:ea typeface="Calibri"/>
                <a:cs typeface="Calibri"/>
                <a:sym typeface="Calibri"/>
              </a:rPr>
              <a:t>increase in prescription or recreational drugs or alcohol</a:t>
            </a:r>
            <a:endParaRPr sz="1400" b="0" i="0" u="none" strike="noStrike" cap="none" dirty="0">
              <a:solidFill>
                <a:schemeClr val="lt1"/>
              </a:solidFill>
              <a:latin typeface="Arial"/>
              <a:ea typeface="Arial"/>
              <a:cs typeface="Arial"/>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b="1" i="0" u="none" strike="noStrike" cap="none" dirty="0">
                <a:solidFill>
                  <a:srgbClr val="29ABE2"/>
                </a:solidFill>
                <a:latin typeface="Oswald"/>
                <a:ea typeface="Oswald"/>
                <a:cs typeface="Oswald"/>
                <a:sym typeface="Oswald"/>
              </a:rPr>
              <a:t>Behaviors – </a:t>
            </a:r>
            <a:r>
              <a:rPr lang="en-US" sz="2400" b="0" i="1" u="none" strike="noStrike" cap="none" dirty="0">
                <a:solidFill>
                  <a:schemeClr val="lt1"/>
                </a:solidFill>
                <a:latin typeface="Calibri"/>
                <a:ea typeface="Calibri"/>
                <a:cs typeface="Calibri"/>
                <a:sym typeface="Calibri"/>
              </a:rPr>
              <a:t>withdrawing from usual activities, writing or drawing about suicide/death, absenteeism or presenteeism, reckless behaviors, giving things away, acquiring or having access to lethal means</a:t>
            </a:r>
            <a:endParaRPr sz="1400" b="0" i="0" u="none" strike="noStrike" cap="none" dirty="0">
              <a:solidFill>
                <a:schemeClr val="lt1"/>
              </a:solidFill>
              <a:latin typeface="Arial"/>
              <a:ea typeface="Arial"/>
              <a:cs typeface="Arial"/>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b="1" i="0" u="none" strike="noStrike" cap="none" dirty="0">
                <a:solidFill>
                  <a:srgbClr val="29ABE2"/>
                </a:solidFill>
                <a:latin typeface="Oswald"/>
                <a:ea typeface="Oswald"/>
                <a:cs typeface="Oswald"/>
                <a:sym typeface="Oswald"/>
              </a:rPr>
              <a:t>Affect/Emotion – </a:t>
            </a:r>
            <a:r>
              <a:rPr lang="en-US" sz="2400" b="0" i="1" u="none" strike="noStrike" cap="none" dirty="0">
                <a:solidFill>
                  <a:schemeClr val="lt1"/>
                </a:solidFill>
                <a:latin typeface="Calibri"/>
                <a:ea typeface="Calibri"/>
                <a:cs typeface="Calibri"/>
                <a:sym typeface="Calibri"/>
              </a:rPr>
              <a:t>hopeless, sense of burden, trapped or stuck with no way out of the circumstances, unexplained euphoric shift like the weight has lifted off their shoulders</a:t>
            </a:r>
            <a:endParaRPr sz="2400" b="1" i="0" u="none" strike="noStrike" cap="none" dirty="0">
              <a:solidFill>
                <a:schemeClr val="lt1"/>
              </a:solidFill>
              <a:latin typeface="Oswald"/>
              <a:ea typeface="Oswald"/>
              <a:cs typeface="Oswald"/>
            </a:endParaRPr>
          </a:p>
        </p:txBody>
      </p:sp>
      <p:pic>
        <p:nvPicPr>
          <p:cNvPr id="2" name="Google Shape;154;p5" descr="Icon&#10;&#10;Description automatically generated">
            <a:extLst>
              <a:ext uri="{FF2B5EF4-FFF2-40B4-BE49-F238E27FC236}">
                <a16:creationId xmlns:a16="http://schemas.microsoft.com/office/drawing/2014/main" id="{10933F8F-A90D-C831-09E3-9605DFD35A94}"/>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1"/>
          <p:cNvSpPr txBox="1"/>
          <p:nvPr/>
        </p:nvSpPr>
        <p:spPr>
          <a:xfrm>
            <a:off x="575867" y="669090"/>
            <a:ext cx="7258763" cy="117298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REDUCING ACCESS TO LETHAL MEANS IS EFFECTIVE SUICIDE PREVENTION</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sp>
        <p:nvSpPr>
          <p:cNvPr id="202" name="Google Shape;202;p11"/>
          <p:cNvSpPr txBox="1"/>
          <p:nvPr/>
        </p:nvSpPr>
        <p:spPr>
          <a:xfrm>
            <a:off x="491248" y="2645037"/>
            <a:ext cx="63581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1</a:t>
            </a:r>
            <a:endParaRPr sz="1400" b="0" i="0" u="none" strike="noStrike" cap="none">
              <a:solidFill>
                <a:schemeClr val="bg1"/>
              </a:solidFill>
              <a:sym typeface="Arial"/>
            </a:endParaRPr>
          </a:p>
        </p:txBody>
      </p:sp>
      <p:sp>
        <p:nvSpPr>
          <p:cNvPr id="203" name="Google Shape;203;p11"/>
          <p:cNvSpPr txBox="1"/>
          <p:nvPr/>
        </p:nvSpPr>
        <p:spPr>
          <a:xfrm>
            <a:off x="4177540" y="2605960"/>
            <a:ext cx="635810" cy="601271"/>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2</a:t>
            </a:r>
            <a:endParaRPr sz="1400" b="0" i="0" u="none" strike="noStrike" cap="none">
              <a:solidFill>
                <a:schemeClr val="bg1"/>
              </a:solidFill>
              <a:sym typeface="Arial"/>
            </a:endParaRPr>
          </a:p>
        </p:txBody>
      </p:sp>
      <p:sp>
        <p:nvSpPr>
          <p:cNvPr id="204" name="Google Shape;204;p11"/>
          <p:cNvSpPr txBox="1"/>
          <p:nvPr/>
        </p:nvSpPr>
        <p:spPr>
          <a:xfrm>
            <a:off x="7834630" y="2661835"/>
            <a:ext cx="57913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3</a:t>
            </a:r>
            <a:endParaRPr sz="1400" b="0" i="0" u="none" strike="noStrike" cap="none">
              <a:solidFill>
                <a:schemeClr val="bg1"/>
              </a:solidFill>
              <a:sym typeface="Arial"/>
            </a:endParaRPr>
          </a:p>
        </p:txBody>
      </p:sp>
      <p:sp>
        <p:nvSpPr>
          <p:cNvPr id="207" name="Google Shape;207;p11"/>
          <p:cNvSpPr txBox="1"/>
          <p:nvPr/>
        </p:nvSpPr>
        <p:spPr>
          <a:xfrm>
            <a:off x="397023" y="3281362"/>
            <a:ext cx="3352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Oswald Medium"/>
                <a:ea typeface="Oswald Medium"/>
                <a:cs typeface="Oswald Medium"/>
                <a:sym typeface="Oswald Medium"/>
              </a:rPr>
              <a:t>Heights</a:t>
            </a:r>
            <a:endParaRPr sz="2400" b="0" i="0" u="none" strike="noStrike" cap="none">
              <a:solidFill>
                <a:srgbClr val="000000"/>
              </a:solidFill>
              <a:sym typeface="Arial"/>
            </a:endParaRPr>
          </a:p>
        </p:txBody>
      </p:sp>
      <p:sp>
        <p:nvSpPr>
          <p:cNvPr id="209" name="Google Shape;209;p11"/>
          <p:cNvSpPr txBox="1"/>
          <p:nvPr/>
        </p:nvSpPr>
        <p:spPr>
          <a:xfrm>
            <a:off x="7780553" y="3281362"/>
            <a:ext cx="3352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dirty="0">
                <a:solidFill>
                  <a:schemeClr val="lt1"/>
                </a:solidFill>
                <a:latin typeface="Oswald Medium"/>
                <a:ea typeface="Oswald Medium"/>
                <a:cs typeface="Oswald Medium"/>
                <a:sym typeface="Oswald Medium"/>
              </a:rPr>
              <a:t>Firearms</a:t>
            </a:r>
            <a:endParaRPr sz="2400" b="0" i="0" u="none" strike="noStrike" cap="none" dirty="0">
              <a:solidFill>
                <a:srgbClr val="000000"/>
              </a:solidFill>
              <a:sym typeface="Arial"/>
            </a:endParaRPr>
          </a:p>
        </p:txBody>
      </p:sp>
      <p:sp>
        <p:nvSpPr>
          <p:cNvPr id="210" name="Google Shape;210;p11"/>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 name="Google Shape;207;p11">
            <a:extLst>
              <a:ext uri="{FF2B5EF4-FFF2-40B4-BE49-F238E27FC236}">
                <a16:creationId xmlns:a16="http://schemas.microsoft.com/office/drawing/2014/main" id="{2C2C0AD3-A91F-7670-D337-AEEB6F06FB43}"/>
              </a:ext>
            </a:extLst>
          </p:cNvPr>
          <p:cNvSpPr txBox="1"/>
          <p:nvPr/>
        </p:nvSpPr>
        <p:spPr>
          <a:xfrm>
            <a:off x="4158001" y="3198446"/>
            <a:ext cx="3141931"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a:solidFill>
                  <a:schemeClr val="lt1"/>
                </a:solidFill>
                <a:latin typeface="Oswald Medium"/>
                <a:sym typeface="Oswald Medium"/>
              </a:rPr>
              <a:t>Poisons</a:t>
            </a:r>
            <a:endParaRPr sz="2400" b="0" i="0" u="none" strike="noStrike" cap="none">
              <a:solidFill>
                <a:srgbClr val="000000"/>
              </a:solidFill>
              <a:sym typeface="Arial"/>
            </a:endParaRPr>
          </a:p>
        </p:txBody>
      </p:sp>
      <p:pic>
        <p:nvPicPr>
          <p:cNvPr id="3" name="Picture 1">
            <a:extLst>
              <a:ext uri="{FF2B5EF4-FFF2-40B4-BE49-F238E27FC236}">
                <a16:creationId xmlns:a16="http://schemas.microsoft.com/office/drawing/2014/main" id="{CD6967C3-C1B5-C3FB-0887-9CA3799042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35"/>
          <a:stretch/>
        </p:blipFill>
        <p:spPr bwMode="auto">
          <a:xfrm>
            <a:off x="4126852" y="3832550"/>
            <a:ext cx="3193288" cy="227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uminous Veil - Bloor Viaduct.jpg">
            <a:extLst>
              <a:ext uri="{FF2B5EF4-FFF2-40B4-BE49-F238E27FC236}">
                <a16:creationId xmlns:a16="http://schemas.microsoft.com/office/drawing/2014/main" id="{DAFAB600-2A83-42E9-F4A5-95E0D3DE39F2}"/>
              </a:ext>
            </a:extLst>
          </p:cNvPr>
          <p:cNvPicPr>
            <a:picLocks noChangeAspect="1"/>
          </p:cNvPicPr>
          <p:nvPr/>
        </p:nvPicPr>
        <p:blipFill>
          <a:blip r:embed="rId4"/>
          <a:stretch>
            <a:fillRect/>
          </a:stretch>
        </p:blipFill>
        <p:spPr>
          <a:xfrm>
            <a:off x="396240" y="3841484"/>
            <a:ext cx="3261360" cy="2273832"/>
          </a:xfrm>
          <a:prstGeom prst="rect">
            <a:avLst/>
          </a:prstGeom>
        </p:spPr>
      </p:pic>
      <p:pic>
        <p:nvPicPr>
          <p:cNvPr id="8" name="Picture 7" descr="Swiss Army.png">
            <a:extLst>
              <a:ext uri="{FF2B5EF4-FFF2-40B4-BE49-F238E27FC236}">
                <a16:creationId xmlns:a16="http://schemas.microsoft.com/office/drawing/2014/main" id="{F4280524-B898-EC30-1D30-98C5BFB1BA9F}"/>
              </a:ext>
            </a:extLst>
          </p:cNvPr>
          <p:cNvPicPr>
            <a:picLocks noChangeAspect="1"/>
          </p:cNvPicPr>
          <p:nvPr/>
        </p:nvPicPr>
        <p:blipFill>
          <a:blip r:embed="rId5"/>
          <a:stretch>
            <a:fillRect/>
          </a:stretch>
        </p:blipFill>
        <p:spPr>
          <a:xfrm>
            <a:off x="7839242" y="3828198"/>
            <a:ext cx="4253831" cy="226297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3"/>
          <p:cNvSpPr txBox="1"/>
          <p:nvPr/>
        </p:nvSpPr>
        <p:spPr>
          <a:xfrm>
            <a:off x="630380" y="503997"/>
            <a:ext cx="7059967" cy="11686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REDUCING ACCESS TO LETHAL MEANS IS EFFECTIVE SUICIDE PREVENTION</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sp>
        <p:nvSpPr>
          <p:cNvPr id="227" name="Google Shape;227;p13"/>
          <p:cNvSpPr txBox="1"/>
          <p:nvPr/>
        </p:nvSpPr>
        <p:spPr>
          <a:xfrm>
            <a:off x="1186486" y="2055641"/>
            <a:ext cx="63581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1</a:t>
            </a:r>
            <a:endParaRPr sz="1400" b="0" i="0" u="none" strike="noStrike" cap="none">
              <a:solidFill>
                <a:schemeClr val="bg1"/>
              </a:solidFill>
              <a:sym typeface="Arial"/>
            </a:endParaRPr>
          </a:p>
        </p:txBody>
      </p:sp>
      <p:sp>
        <p:nvSpPr>
          <p:cNvPr id="228" name="Google Shape;228;p13"/>
          <p:cNvSpPr txBox="1"/>
          <p:nvPr/>
        </p:nvSpPr>
        <p:spPr>
          <a:xfrm>
            <a:off x="1186486" y="3154391"/>
            <a:ext cx="635810" cy="601271"/>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2</a:t>
            </a:r>
            <a:endParaRPr sz="1400" b="0" i="0" u="none" strike="noStrike" cap="none">
              <a:solidFill>
                <a:schemeClr val="bg1"/>
              </a:solidFill>
              <a:sym typeface="Arial"/>
            </a:endParaRPr>
          </a:p>
        </p:txBody>
      </p:sp>
      <p:sp>
        <p:nvSpPr>
          <p:cNvPr id="229" name="Google Shape;229;p13"/>
          <p:cNvSpPr txBox="1"/>
          <p:nvPr/>
        </p:nvSpPr>
        <p:spPr>
          <a:xfrm>
            <a:off x="2003926" y="1960137"/>
            <a:ext cx="9586268"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Oswald Medium"/>
                <a:ea typeface="Oswald Medium"/>
                <a:cs typeface="Oswald Medium"/>
                <a:sym typeface="Oswald Medium"/>
              </a:rPr>
              <a:t>Ambivalence: </a:t>
            </a:r>
            <a:r>
              <a:rPr lang="en-US" sz="2400" b="0" i="1" u="none" strike="noStrike" cap="none">
                <a:solidFill>
                  <a:schemeClr val="lt1"/>
                </a:solidFill>
                <a:latin typeface="Calibri"/>
                <a:ea typeface="Calibri"/>
                <a:cs typeface="Calibri"/>
                <a:sym typeface="Calibri"/>
              </a:rPr>
              <a:t>most suicidal people are </a:t>
            </a:r>
            <a:r>
              <a:rPr lang="en-US" sz="2400" b="0" i="1" u="none" strike="noStrike" cap="none">
                <a:solidFill>
                  <a:srgbClr val="FFC000"/>
                </a:solidFill>
                <a:latin typeface="Calibri"/>
                <a:ea typeface="Calibri"/>
                <a:cs typeface="Calibri"/>
                <a:sym typeface="Calibri"/>
              </a:rPr>
              <a:t>unsure of living or wanting to die,</a:t>
            </a:r>
            <a:r>
              <a:rPr lang="en-US" sz="2400" b="0" i="1" u="none" strike="noStrike" cap="none">
                <a:solidFill>
                  <a:schemeClr val="lt1"/>
                </a:solidFill>
                <a:latin typeface="Calibri"/>
                <a:ea typeface="Calibri"/>
                <a:cs typeface="Calibri"/>
                <a:sym typeface="Calibri"/>
              </a:rPr>
              <a:t> they want to end their pain.</a:t>
            </a:r>
            <a:r>
              <a:rPr lang="en-US" sz="2400" b="0" i="0" u="none" strike="noStrike" cap="none">
                <a:solidFill>
                  <a:schemeClr val="lt1"/>
                </a:solidFill>
                <a:latin typeface="Calibri"/>
                <a:ea typeface="Calibri"/>
                <a:cs typeface="Calibri"/>
                <a:sym typeface="Calibri"/>
              </a:rPr>
              <a:t>	</a:t>
            </a:r>
            <a:endParaRPr sz="2400" b="0" i="0" u="none" strike="noStrike" cap="none">
              <a:solidFill>
                <a:srgbClr val="000000"/>
              </a:solidFill>
              <a:sym typeface="Arial"/>
            </a:endParaRPr>
          </a:p>
        </p:txBody>
      </p:sp>
      <p:sp>
        <p:nvSpPr>
          <p:cNvPr id="230" name="Google Shape;230;p13"/>
          <p:cNvSpPr txBox="1"/>
          <p:nvPr/>
        </p:nvSpPr>
        <p:spPr>
          <a:xfrm>
            <a:off x="2003926" y="3073083"/>
            <a:ext cx="9586267"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Oswald Medium"/>
                <a:ea typeface="Oswald Medium"/>
                <a:cs typeface="Oswald Medium"/>
                <a:sym typeface="Oswald Medium"/>
              </a:rPr>
              <a:t>Transient/Temporary: </a:t>
            </a:r>
            <a:r>
              <a:rPr lang="en-US" sz="2400" b="0" i="1" u="none" strike="noStrike" cap="none">
                <a:solidFill>
                  <a:schemeClr val="lt1"/>
                </a:solidFill>
                <a:latin typeface="Calibri"/>
                <a:ea typeface="Calibri"/>
                <a:cs typeface="Calibri"/>
                <a:sym typeface="Calibri"/>
              </a:rPr>
              <a:t>suicidal thoughts often </a:t>
            </a:r>
            <a:r>
              <a:rPr lang="en-US" sz="2400" b="0" i="1" u="none" strike="noStrike" cap="none">
                <a:solidFill>
                  <a:srgbClr val="FFC000"/>
                </a:solidFill>
                <a:latin typeface="Calibri"/>
                <a:ea typeface="Calibri"/>
                <a:cs typeface="Calibri"/>
                <a:sym typeface="Calibri"/>
              </a:rPr>
              <a:t>come and go;</a:t>
            </a:r>
            <a:r>
              <a:rPr lang="en-US" sz="2400" b="0" i="1" u="none" strike="noStrike" cap="none">
                <a:solidFill>
                  <a:schemeClr val="lt1"/>
                </a:solidFill>
                <a:latin typeface="Calibri"/>
                <a:ea typeface="Calibri"/>
                <a:cs typeface="Calibri"/>
                <a:sym typeface="Calibri"/>
              </a:rPr>
              <a:t> they are frequently momentary.</a:t>
            </a:r>
            <a:endParaRPr sz="2400" b="0" i="0" u="none" strike="noStrike" cap="none">
              <a:solidFill>
                <a:schemeClr val="lt1"/>
              </a:solidFill>
              <a:latin typeface="Oswald Medium"/>
              <a:ea typeface="Oswald Medium"/>
              <a:cs typeface="Oswald Medium"/>
              <a:sym typeface="Oswald Medium"/>
            </a:endParaRPr>
          </a:p>
        </p:txBody>
      </p:sp>
      <p:sp>
        <p:nvSpPr>
          <p:cNvPr id="231" name="Google Shape;231;p13"/>
          <p:cNvSpPr txBox="1"/>
          <p:nvPr/>
        </p:nvSpPr>
        <p:spPr>
          <a:xfrm>
            <a:off x="2003927" y="4207493"/>
            <a:ext cx="9586266"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Oswald Medium"/>
                <a:ea typeface="Oswald Medium"/>
                <a:cs typeface="Oswald Medium"/>
                <a:sym typeface="Oswald Medium"/>
              </a:rPr>
              <a:t>Urgency: </a:t>
            </a:r>
            <a:r>
              <a:rPr lang="en-US" sz="2400" b="0" i="1" u="none" strike="noStrike" cap="none">
                <a:solidFill>
                  <a:schemeClr val="lt1"/>
                </a:solidFill>
                <a:latin typeface="Calibri"/>
                <a:ea typeface="Calibri"/>
                <a:cs typeface="Calibri"/>
                <a:sym typeface="Calibri"/>
              </a:rPr>
              <a:t>to </a:t>
            </a:r>
            <a:r>
              <a:rPr lang="en-US" sz="2400" b="0" i="1" u="none" strike="noStrike" cap="none">
                <a:solidFill>
                  <a:srgbClr val="FFC000"/>
                </a:solidFill>
                <a:latin typeface="Calibri"/>
                <a:ea typeface="Calibri"/>
                <a:cs typeface="Calibri"/>
                <a:sym typeface="Calibri"/>
              </a:rPr>
              <a:t>end despair or pain </a:t>
            </a:r>
            <a:r>
              <a:rPr lang="en-US" sz="2400" b="0" i="1" u="none" strike="noStrike" cap="none">
                <a:solidFill>
                  <a:schemeClr val="lt1"/>
                </a:solidFill>
                <a:latin typeface="Calibri"/>
                <a:ea typeface="Calibri"/>
                <a:cs typeface="Calibri"/>
                <a:sym typeface="Calibri"/>
              </a:rPr>
              <a:t>of suicidal thoughts is often reached very quickly – particularly among young people.</a:t>
            </a:r>
            <a:r>
              <a:rPr lang="en-US" sz="2400" b="0" i="0" u="none" strike="noStrike" cap="none">
                <a:solidFill>
                  <a:schemeClr val="lt1"/>
                </a:solidFill>
                <a:latin typeface="Oswald Medium"/>
                <a:ea typeface="Oswald Medium"/>
                <a:cs typeface="Oswald Medium"/>
                <a:sym typeface="Oswald Medium"/>
              </a:rPr>
              <a:t> </a:t>
            </a:r>
            <a:endParaRPr sz="2400" b="0" i="0" u="none" strike="noStrike" cap="none">
              <a:solidFill>
                <a:srgbClr val="000000"/>
              </a:solidFill>
              <a:sym typeface="Arial"/>
            </a:endParaRPr>
          </a:p>
        </p:txBody>
      </p:sp>
      <p:sp>
        <p:nvSpPr>
          <p:cNvPr id="232" name="Google Shape;232;p13"/>
          <p:cNvSpPr txBox="1"/>
          <p:nvPr/>
        </p:nvSpPr>
        <p:spPr>
          <a:xfrm>
            <a:off x="2003930" y="5455683"/>
            <a:ext cx="958626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Oswald Medium"/>
                <a:ea typeface="Oswald Medium"/>
                <a:cs typeface="Oswald Medium"/>
                <a:sym typeface="Oswald Medium"/>
              </a:rPr>
              <a:t>Lethality: </a:t>
            </a:r>
            <a:r>
              <a:rPr lang="en-US" sz="2400" b="0" i="1" u="none" strike="noStrike" cap="none">
                <a:solidFill>
                  <a:schemeClr val="lt1"/>
                </a:solidFill>
                <a:latin typeface="Calibri"/>
                <a:ea typeface="Calibri"/>
                <a:cs typeface="Calibri"/>
                <a:sym typeface="Calibri"/>
              </a:rPr>
              <a:t>methods vary greatly in </a:t>
            </a:r>
            <a:r>
              <a:rPr lang="en-US" sz="2400" b="0" i="1" u="none" strike="noStrike" cap="none">
                <a:solidFill>
                  <a:srgbClr val="FFC000"/>
                </a:solidFill>
                <a:latin typeface="Calibri"/>
                <a:ea typeface="Calibri"/>
                <a:cs typeface="Calibri"/>
                <a:sym typeface="Calibri"/>
              </a:rPr>
              <a:t>lethality</a:t>
            </a:r>
            <a:r>
              <a:rPr lang="en-US" sz="2400" b="0" i="1" u="none" strike="noStrike" cap="none">
                <a:solidFill>
                  <a:schemeClr val="lt1"/>
                </a:solidFill>
                <a:latin typeface="Calibri"/>
                <a:ea typeface="Calibri"/>
                <a:cs typeface="Calibri"/>
                <a:sym typeface="Calibri"/>
              </a:rPr>
              <a:t>.</a:t>
            </a:r>
            <a:endParaRPr sz="2400" b="0" i="0" u="none" strike="noStrike" cap="none">
              <a:solidFill>
                <a:schemeClr val="lt1"/>
              </a:solidFill>
              <a:latin typeface="Oswald Medium"/>
              <a:ea typeface="Oswald Medium"/>
              <a:cs typeface="Oswald Medium"/>
              <a:sym typeface="Oswald Medium"/>
            </a:endParaRPr>
          </a:p>
        </p:txBody>
      </p:sp>
      <p:sp>
        <p:nvSpPr>
          <p:cNvPr id="234" name="Google Shape;234;p13"/>
          <p:cNvSpPr txBox="1"/>
          <p:nvPr/>
        </p:nvSpPr>
        <p:spPr>
          <a:xfrm>
            <a:off x="1186486" y="4322336"/>
            <a:ext cx="63581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3</a:t>
            </a:r>
            <a:endParaRPr sz="1400" b="0" i="0" u="none" strike="noStrike" cap="none">
              <a:solidFill>
                <a:schemeClr val="bg1"/>
              </a:solidFill>
              <a:sym typeface="Arial"/>
            </a:endParaRPr>
          </a:p>
        </p:txBody>
      </p:sp>
      <p:sp>
        <p:nvSpPr>
          <p:cNvPr id="235" name="Google Shape;235;p13"/>
          <p:cNvSpPr txBox="1"/>
          <p:nvPr/>
        </p:nvSpPr>
        <p:spPr>
          <a:xfrm>
            <a:off x="1186486" y="5455683"/>
            <a:ext cx="63581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4</a:t>
            </a:r>
            <a:endParaRPr sz="1400" b="0" i="0" u="none" strike="noStrike" cap="none">
              <a:solidFill>
                <a:schemeClr val="bg1"/>
              </a:solidFill>
              <a:sym typeface="Arial"/>
            </a:endParaRPr>
          </a:p>
        </p:txBody>
      </p:sp>
      <p:pic>
        <p:nvPicPr>
          <p:cNvPr id="2" name="Google Shape;240;p13" descr="Icon&#10;&#10;Description automatically generated">
            <a:extLst>
              <a:ext uri="{FF2B5EF4-FFF2-40B4-BE49-F238E27FC236}">
                <a16:creationId xmlns:a16="http://schemas.microsoft.com/office/drawing/2014/main" id="{B4D6A661-58D6-B535-835D-CA9F66AC927A}"/>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4"/>
          <p:cNvSpPr txBox="1"/>
          <p:nvPr/>
        </p:nvSpPr>
        <p:spPr>
          <a:xfrm>
            <a:off x="575867" y="287598"/>
            <a:ext cx="5923256" cy="80378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AMBIVALENCE</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pic>
        <p:nvPicPr>
          <p:cNvPr id="2" name="Google Shape;240;p13" descr="Icon&#10;&#10;Description automatically generated">
            <a:extLst>
              <a:ext uri="{FF2B5EF4-FFF2-40B4-BE49-F238E27FC236}">
                <a16:creationId xmlns:a16="http://schemas.microsoft.com/office/drawing/2014/main" id="{40D0A4E5-5E89-4FAD-E7C1-C8D78B559F2A}"/>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pic>
        <p:nvPicPr>
          <p:cNvPr id="3" name="Picture 3" descr="A picture containing person&#10;&#10;Description automatically generated">
            <a:extLst>
              <a:ext uri="{FF2B5EF4-FFF2-40B4-BE49-F238E27FC236}">
                <a16:creationId xmlns:a16="http://schemas.microsoft.com/office/drawing/2014/main" id="{135D7596-E5F9-B4F3-93D0-42866255A291}"/>
              </a:ext>
            </a:extLst>
          </p:cNvPr>
          <p:cNvPicPr>
            <a:picLocks noChangeAspect="1"/>
          </p:cNvPicPr>
          <p:nvPr/>
        </p:nvPicPr>
        <p:blipFill>
          <a:blip r:embed="rId4"/>
          <a:stretch>
            <a:fillRect/>
          </a:stretch>
        </p:blipFill>
        <p:spPr>
          <a:xfrm>
            <a:off x="2276475" y="1451011"/>
            <a:ext cx="7019925" cy="4575104"/>
          </a:xfrm>
          <a:prstGeom prst="rect">
            <a:avLst/>
          </a:prstGeom>
        </p:spPr>
      </p:pic>
      <p:pic>
        <p:nvPicPr>
          <p:cNvPr id="4" name="Picture 4" descr="A picture containing sky, outdoor, person, person&#10;&#10;Description automatically generated">
            <a:extLst>
              <a:ext uri="{FF2B5EF4-FFF2-40B4-BE49-F238E27FC236}">
                <a16:creationId xmlns:a16="http://schemas.microsoft.com/office/drawing/2014/main" id="{09B5FD8F-960D-0F1A-E5F8-1693662CF32A}"/>
              </a:ext>
            </a:extLst>
          </p:cNvPr>
          <p:cNvPicPr>
            <a:picLocks noChangeAspect="1"/>
          </p:cNvPicPr>
          <p:nvPr/>
        </p:nvPicPr>
        <p:blipFill>
          <a:blip r:embed="rId5"/>
          <a:stretch>
            <a:fillRect/>
          </a:stretch>
        </p:blipFill>
        <p:spPr>
          <a:xfrm>
            <a:off x="3105150" y="1852979"/>
            <a:ext cx="5086350" cy="38283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5"/>
          <p:cNvSpPr txBox="1"/>
          <p:nvPr/>
        </p:nvSpPr>
        <p:spPr>
          <a:xfrm>
            <a:off x="684723" y="736783"/>
            <a:ext cx="5651313" cy="1153885"/>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THOUGHTS OF SUICIDE CAN BE TRANSIENT/TEMPORARY</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sp>
        <p:nvSpPr>
          <p:cNvPr id="251" name="Google Shape;251;p15"/>
          <p:cNvSpPr txBox="1"/>
          <p:nvPr/>
        </p:nvSpPr>
        <p:spPr>
          <a:xfrm>
            <a:off x="919944" y="3429000"/>
            <a:ext cx="1079393" cy="1018914"/>
          </a:xfrm>
          <a:prstGeom prst="rect">
            <a:avLst/>
          </a:prstGeom>
          <a:no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dirty="0">
                <a:solidFill>
                  <a:schemeClr val="bg1"/>
                </a:solidFill>
                <a:latin typeface="Oswald SemiBold"/>
                <a:ea typeface="Oswald SemiBold"/>
                <a:cs typeface="Oswald SemiBold"/>
                <a:sym typeface="Oswald SemiBold"/>
              </a:rPr>
              <a:t>73</a:t>
            </a:r>
            <a:r>
              <a:rPr lang="en-US" sz="3600" b="0" i="0" u="none" strike="noStrike" cap="none" dirty="0">
                <a:solidFill>
                  <a:schemeClr val="bg1"/>
                </a:solidFill>
                <a:latin typeface="Oswald SemiBold"/>
                <a:ea typeface="Oswald SemiBold"/>
                <a:cs typeface="Oswald SemiBold"/>
                <a:sym typeface="Oswald SemiBold"/>
              </a:rPr>
              <a:t>%</a:t>
            </a:r>
            <a:endParaRPr sz="1400" b="0" i="0" u="none" strike="noStrike" cap="none" dirty="0">
              <a:solidFill>
                <a:schemeClr val="bg1"/>
              </a:solidFill>
              <a:latin typeface="Arial"/>
              <a:ea typeface="Arial"/>
              <a:cs typeface="Arial"/>
              <a:sym typeface="Arial"/>
            </a:endParaRPr>
          </a:p>
        </p:txBody>
      </p:sp>
      <p:sp>
        <p:nvSpPr>
          <p:cNvPr id="252" name="Google Shape;252;p15"/>
          <p:cNvSpPr txBox="1"/>
          <p:nvPr/>
        </p:nvSpPr>
        <p:spPr>
          <a:xfrm>
            <a:off x="3216153" y="3429000"/>
            <a:ext cx="1200888" cy="1018914"/>
          </a:xfrm>
          <a:prstGeom prst="rect">
            <a:avLst/>
          </a:prstGeom>
          <a:no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dirty="0">
                <a:solidFill>
                  <a:schemeClr val="bg1"/>
                </a:solidFill>
                <a:latin typeface="Oswald SemiBold"/>
                <a:ea typeface="Oswald SemiBold"/>
                <a:cs typeface="Oswald SemiBold"/>
                <a:sym typeface="Oswald SemiBold"/>
              </a:rPr>
              <a:t>43</a:t>
            </a:r>
            <a:r>
              <a:rPr lang="en-US" sz="3600" b="0" i="0" u="none" strike="noStrike" cap="none" dirty="0">
                <a:solidFill>
                  <a:schemeClr val="bg1"/>
                </a:solidFill>
                <a:latin typeface="Oswald SemiBold"/>
                <a:ea typeface="Oswald SemiBold"/>
                <a:cs typeface="Oswald SemiBold"/>
                <a:sym typeface="Oswald SemiBold"/>
              </a:rPr>
              <a:t>%</a:t>
            </a:r>
            <a:endParaRPr sz="1400" b="0" i="0" u="none" strike="noStrike" cap="none" dirty="0">
              <a:solidFill>
                <a:schemeClr val="bg1"/>
              </a:solidFill>
              <a:latin typeface="Arial"/>
              <a:ea typeface="Arial"/>
              <a:cs typeface="Arial"/>
              <a:sym typeface="Arial"/>
            </a:endParaRPr>
          </a:p>
        </p:txBody>
      </p:sp>
      <p:sp>
        <p:nvSpPr>
          <p:cNvPr id="253" name="Google Shape;253;p15"/>
          <p:cNvSpPr txBox="1"/>
          <p:nvPr/>
        </p:nvSpPr>
        <p:spPr>
          <a:xfrm>
            <a:off x="5771281" y="3429000"/>
            <a:ext cx="1129510" cy="1018914"/>
          </a:xfrm>
          <a:prstGeom prst="rect">
            <a:avLst/>
          </a:prstGeom>
          <a:no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dirty="0">
                <a:solidFill>
                  <a:schemeClr val="bg1"/>
                </a:solidFill>
                <a:latin typeface="Oswald SemiBold"/>
                <a:ea typeface="Oswald SemiBold"/>
                <a:cs typeface="Oswald SemiBold"/>
                <a:sym typeface="Oswald SemiBold"/>
              </a:rPr>
              <a:t>23</a:t>
            </a:r>
            <a:r>
              <a:rPr lang="en-US" sz="3600" b="0" i="0" u="none" strike="noStrike" cap="none" dirty="0">
                <a:solidFill>
                  <a:schemeClr val="bg1"/>
                </a:solidFill>
                <a:latin typeface="Oswald SemiBold"/>
                <a:ea typeface="Oswald SemiBold"/>
                <a:cs typeface="Oswald SemiBold"/>
                <a:sym typeface="Oswald SemiBold"/>
              </a:rPr>
              <a:t>%</a:t>
            </a:r>
            <a:endParaRPr sz="1400" b="0" i="0" u="none" strike="noStrike" cap="none" dirty="0">
              <a:solidFill>
                <a:schemeClr val="bg1"/>
              </a:solidFill>
              <a:latin typeface="Arial"/>
              <a:ea typeface="Arial"/>
              <a:cs typeface="Arial"/>
              <a:sym typeface="Arial"/>
            </a:endParaRPr>
          </a:p>
        </p:txBody>
      </p:sp>
      <p:sp>
        <p:nvSpPr>
          <p:cNvPr id="254" name="Google Shape;254;p15"/>
          <p:cNvSpPr txBox="1"/>
          <p:nvPr/>
        </p:nvSpPr>
        <p:spPr>
          <a:xfrm>
            <a:off x="8255031" y="3429000"/>
            <a:ext cx="1079393" cy="1018914"/>
          </a:xfrm>
          <a:prstGeom prst="rect">
            <a:avLst/>
          </a:prstGeom>
          <a:no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dirty="0">
                <a:solidFill>
                  <a:schemeClr val="bg1"/>
                </a:solidFill>
                <a:latin typeface="Oswald SemiBold"/>
                <a:ea typeface="Oswald SemiBold"/>
                <a:cs typeface="Oswald SemiBold"/>
                <a:sym typeface="Oswald SemiBold"/>
              </a:rPr>
              <a:t>13</a:t>
            </a:r>
            <a:r>
              <a:rPr lang="en-US" sz="3600" b="0" i="0" u="none" strike="noStrike" cap="none" dirty="0">
                <a:solidFill>
                  <a:schemeClr val="bg1"/>
                </a:solidFill>
                <a:latin typeface="Oswald SemiBold"/>
                <a:ea typeface="Oswald SemiBold"/>
                <a:cs typeface="Oswald SemiBold"/>
                <a:sym typeface="Oswald SemiBold"/>
              </a:rPr>
              <a:t>%</a:t>
            </a:r>
            <a:endParaRPr sz="1400" b="0" i="0" u="none" strike="noStrike" cap="none" dirty="0">
              <a:solidFill>
                <a:schemeClr val="bg1"/>
              </a:solidFill>
              <a:latin typeface="Arial"/>
              <a:ea typeface="Arial"/>
              <a:cs typeface="Arial"/>
              <a:sym typeface="Arial"/>
            </a:endParaRPr>
          </a:p>
        </p:txBody>
      </p:sp>
      <p:sp>
        <p:nvSpPr>
          <p:cNvPr id="255" name="Google Shape;255;p15"/>
          <p:cNvSpPr txBox="1"/>
          <p:nvPr/>
        </p:nvSpPr>
        <p:spPr>
          <a:xfrm>
            <a:off x="782520" y="2268448"/>
            <a:ext cx="9942554" cy="840481"/>
          </a:xfrm>
          <a:prstGeom prst="rect">
            <a:avLst/>
          </a:prstGeom>
          <a:noFill/>
          <a:ln>
            <a:noFill/>
          </a:ln>
        </p:spPr>
        <p:txBody>
          <a:bodyPr spcFirstLastPara="1" wrap="square" lIns="91425" tIns="45700" rIns="91425" bIns="45700" anchor="t" anchorCtr="0">
            <a:spAutoFit/>
          </a:bodyPr>
          <a:lstStyle/>
          <a:p>
            <a:pPr>
              <a:buSzPts val="2000"/>
            </a:pPr>
            <a:r>
              <a:rPr lang="en-US" sz="2400" dirty="0">
                <a:solidFill>
                  <a:schemeClr val="lt1"/>
                </a:solidFill>
                <a:latin typeface="Oswald Medium"/>
                <a:ea typeface="Oswald Medium"/>
                <a:cs typeface="Oswald Medium"/>
                <a:sym typeface="Oswald Medium"/>
              </a:rPr>
              <a:t>In the veteran population, what</a:t>
            </a:r>
            <a:r>
              <a:rPr lang="en-US" sz="2400" b="0" i="0" u="none" strike="noStrike" cap="none" dirty="0">
                <a:solidFill>
                  <a:schemeClr val="lt1"/>
                </a:solidFill>
                <a:latin typeface="Oswald Medium"/>
                <a:ea typeface="Oswald Medium"/>
                <a:cs typeface="Oswald Medium"/>
                <a:sym typeface="Oswald Medium"/>
              </a:rPr>
              <a:t> percent of people who attempt suicide eventually die by suicide?</a:t>
            </a:r>
            <a:endParaRPr lang="en-US" sz="2400" b="0" i="0" u="none" strike="noStrike" cap="none">
              <a:solidFill>
                <a:schemeClr val="lt1"/>
              </a:solidFill>
              <a:latin typeface="Calibri"/>
              <a:ea typeface="Calibri"/>
              <a:cs typeface="Calibri"/>
            </a:endParaRPr>
          </a:p>
        </p:txBody>
      </p:sp>
      <p:sp>
        <p:nvSpPr>
          <p:cNvPr id="256" name="Google Shape;256;p15"/>
          <p:cNvSpPr/>
          <p:nvPr/>
        </p:nvSpPr>
        <p:spPr>
          <a:xfrm>
            <a:off x="7893934" y="3107852"/>
            <a:ext cx="1782501" cy="1718791"/>
          </a:xfrm>
          <a:prstGeom prst="ellipse">
            <a:avLst/>
          </a:prstGeom>
          <a:no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 name="Google Shape;240;p13" descr="Icon&#10;&#10;Description automatically generated">
            <a:extLst>
              <a:ext uri="{FF2B5EF4-FFF2-40B4-BE49-F238E27FC236}">
                <a16:creationId xmlns:a16="http://schemas.microsoft.com/office/drawing/2014/main" id="{7AA17CA7-0625-AE55-BF13-3FF877D7D10B}"/>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6"/>
          <p:cNvSpPr txBox="1"/>
          <p:nvPr/>
        </p:nvSpPr>
        <p:spPr>
          <a:xfrm>
            <a:off x="730246" y="756572"/>
            <a:ext cx="5651313" cy="67097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URGENCY</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sp>
        <p:nvSpPr>
          <p:cNvPr id="264" name="Google Shape;264;p16"/>
          <p:cNvSpPr txBox="1"/>
          <p:nvPr/>
        </p:nvSpPr>
        <p:spPr>
          <a:xfrm>
            <a:off x="730246" y="1632715"/>
            <a:ext cx="10408508" cy="47089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1" u="none" strike="noStrike" cap="none">
                <a:solidFill>
                  <a:schemeClr val="lt1"/>
                </a:solidFill>
                <a:latin typeface="Calibri"/>
                <a:ea typeface="Calibri"/>
                <a:cs typeface="Calibri"/>
                <a:sym typeface="Calibri"/>
              </a:rPr>
              <a:t>The time between suicide as an option and an attempt</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Oswald Medium"/>
              <a:ea typeface="Oswald Medium"/>
              <a:cs typeface="Oswald Medium"/>
              <a:sym typeface="Oswald Medium"/>
            </a:endParaRPr>
          </a:p>
          <a:p>
            <a:pPr marL="0" marR="0" lvl="0" indent="0" algn="l" rtl="0">
              <a:lnSpc>
                <a:spcPct val="100000"/>
              </a:lnSpc>
              <a:spcBef>
                <a:spcPts val="0"/>
              </a:spcBef>
              <a:spcAft>
                <a:spcPts val="0"/>
              </a:spcAft>
              <a:buClr>
                <a:srgbClr val="000000"/>
              </a:buClr>
              <a:buSzPts val="2000"/>
              <a:buFont typeface="Arial"/>
              <a:buNone/>
            </a:pPr>
            <a:r>
              <a:rPr lang="en-US" sz="2400" b="0" i="0" u="none" strike="noStrike" cap="none">
                <a:solidFill>
                  <a:schemeClr val="lt1"/>
                </a:solidFill>
                <a:latin typeface="Oswald Light" panose="00000400000000000000" pitchFamily="2" charset="0"/>
                <a:ea typeface="Oswald Medium"/>
                <a:cs typeface="Oswald Medium"/>
                <a:sym typeface="Oswald Medium"/>
              </a:rPr>
              <a:t>	Among survivors of near-fatal suicides when asked about the length of time between </a:t>
            </a:r>
          </a:p>
          <a:p>
            <a:pPr marL="0" marR="0" lvl="0" indent="0" algn="l" rtl="0">
              <a:lnSpc>
                <a:spcPct val="100000"/>
              </a:lnSpc>
              <a:spcBef>
                <a:spcPts val="0"/>
              </a:spcBef>
              <a:spcAft>
                <a:spcPts val="0"/>
              </a:spcAft>
              <a:buClr>
                <a:srgbClr val="000000"/>
              </a:buClr>
              <a:buSzPts val="2000"/>
              <a:buFont typeface="Arial"/>
              <a:buNone/>
            </a:pPr>
            <a:r>
              <a:rPr lang="en-US" sz="2400">
                <a:solidFill>
                  <a:schemeClr val="lt1"/>
                </a:solidFill>
                <a:latin typeface="Oswald Light" panose="00000400000000000000" pitchFamily="2" charset="0"/>
                <a:ea typeface="Oswald Medium"/>
                <a:cs typeface="Oswald Medium"/>
                <a:sym typeface="Oswald Medium"/>
              </a:rPr>
              <a:t>	</a:t>
            </a:r>
            <a:r>
              <a:rPr lang="en-US" sz="2400" b="0" i="0" u="none" strike="noStrike" cap="none">
                <a:solidFill>
                  <a:schemeClr val="lt1"/>
                </a:solidFill>
                <a:latin typeface="Oswald Light" panose="00000400000000000000" pitchFamily="2" charset="0"/>
                <a:ea typeface="Oswald Medium"/>
                <a:cs typeface="Oswald Medium"/>
                <a:sym typeface="Oswald Medium"/>
              </a:rPr>
              <a:t>their decision to end their life and the attempt:</a:t>
            </a:r>
            <a:endParaRPr sz="2400" b="0" i="0" u="none" strike="noStrike" cap="none">
              <a:solidFill>
                <a:srgbClr val="000000"/>
              </a:solidFill>
              <a:latin typeface="Oswald Light" panose="00000400000000000000" pitchFamily="2" charset="0"/>
              <a:sym typeface="Arial"/>
            </a:endParaRPr>
          </a:p>
          <a:p>
            <a:pPr marL="0" marR="0" lvl="0" indent="0" algn="l" rtl="0">
              <a:lnSpc>
                <a:spcPct val="100000"/>
              </a:lnSpc>
              <a:spcBef>
                <a:spcPts val="0"/>
              </a:spcBef>
              <a:spcAft>
                <a:spcPts val="0"/>
              </a:spcAft>
              <a:buClr>
                <a:srgbClr val="000000"/>
              </a:buClr>
              <a:buSzPts val="2000"/>
              <a:buFont typeface="Arial"/>
              <a:buNone/>
            </a:pPr>
            <a:endParaRPr sz="2400" b="0" i="0" u="none" strike="noStrike" cap="none">
              <a:solidFill>
                <a:schemeClr val="lt1"/>
              </a:solidFill>
              <a:latin typeface="Oswald Medium"/>
              <a:ea typeface="Oswald Medium"/>
              <a:cs typeface="Oswald Medium"/>
              <a:sym typeface="Oswald Medium"/>
            </a:endParaRPr>
          </a:p>
          <a:p>
            <a:pPr marL="0" marR="0" lvl="0" indent="0" algn="l" rtl="0">
              <a:lnSpc>
                <a:spcPct val="100000"/>
              </a:lnSpc>
              <a:spcBef>
                <a:spcPts val="0"/>
              </a:spcBef>
              <a:spcAft>
                <a:spcPts val="0"/>
              </a:spcAft>
              <a:buClr>
                <a:srgbClr val="000000"/>
              </a:buClr>
              <a:buSzPts val="2000"/>
              <a:buFont typeface="Arial"/>
              <a:buNone/>
            </a:pPr>
            <a:r>
              <a:rPr lang="en-US" sz="2400" b="0" i="0" u="none" strike="noStrike" cap="none">
                <a:solidFill>
                  <a:schemeClr val="lt1"/>
                </a:solidFill>
                <a:latin typeface="Oswald Medium"/>
                <a:ea typeface="Oswald Medium"/>
                <a:cs typeface="Oswald Medium"/>
                <a:sym typeface="Oswald Medium"/>
              </a:rPr>
              <a:t>			47% said an hour or less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400" b="0" i="0" u="none" strike="noStrike" cap="none">
              <a:solidFill>
                <a:schemeClr val="lt1"/>
              </a:solidFill>
              <a:latin typeface="Oswald Medium"/>
              <a:ea typeface="Oswald Medium"/>
              <a:cs typeface="Oswald Medium"/>
              <a:sym typeface="Oswald Medium"/>
            </a:endParaRPr>
          </a:p>
          <a:p>
            <a:pPr marL="0" marR="0" lvl="0" indent="0" algn="l" rtl="0">
              <a:lnSpc>
                <a:spcPct val="100000"/>
              </a:lnSpc>
              <a:spcBef>
                <a:spcPts val="0"/>
              </a:spcBef>
              <a:spcAft>
                <a:spcPts val="0"/>
              </a:spcAft>
              <a:buClr>
                <a:srgbClr val="000000"/>
              </a:buClr>
              <a:buSzPts val="2000"/>
              <a:buFont typeface="Arial"/>
              <a:buNone/>
            </a:pPr>
            <a:r>
              <a:rPr lang="en-US" sz="2400" b="0" i="0" u="none" strike="noStrike" cap="none">
                <a:solidFill>
                  <a:schemeClr val="lt1"/>
                </a:solidFill>
                <a:latin typeface="Oswald Medium"/>
                <a:ea typeface="Oswald Medium"/>
                <a:cs typeface="Oswald Medium"/>
                <a:sym typeface="Oswald Medium"/>
              </a:rPr>
              <a:t>			24% said less than 5 minutes</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Oswald Medium"/>
              <a:ea typeface="Oswald Medium"/>
              <a:cs typeface="Oswald Medium"/>
              <a:sym typeface="Oswald Medium"/>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Oswald Medium"/>
              <a:ea typeface="Oswald Medium"/>
              <a:cs typeface="Oswald Medium"/>
              <a:sym typeface="Oswald Medium"/>
            </a:endParaRPr>
          </a:p>
          <a:p>
            <a:pPr marL="0" marR="0" lvl="0" indent="0" algn="ctr" rtl="0">
              <a:lnSpc>
                <a:spcPct val="100000"/>
              </a:lnSpc>
              <a:spcBef>
                <a:spcPts val="0"/>
              </a:spcBef>
              <a:spcAft>
                <a:spcPts val="0"/>
              </a:spcAft>
              <a:buClr>
                <a:srgbClr val="000000"/>
              </a:buClr>
              <a:buSzPts val="3600"/>
              <a:buFont typeface="Arial"/>
              <a:buNone/>
            </a:pPr>
            <a:r>
              <a:rPr lang="en-US" sz="2400" b="0" i="0" u="none" strike="noStrike" cap="none">
                <a:solidFill>
                  <a:srgbClr val="FFFF00"/>
                </a:solidFill>
                <a:latin typeface="Oswald Medium"/>
                <a:ea typeface="Oswald Medium"/>
                <a:cs typeface="Oswald Medium"/>
                <a:sym typeface="Oswald Medium"/>
              </a:rPr>
              <a:t>Putting time and distance between a suicidal person </a:t>
            </a: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2400" b="0" i="0" u="none" strike="noStrike" cap="none">
                <a:solidFill>
                  <a:srgbClr val="FFFF00"/>
                </a:solidFill>
                <a:latin typeface="Oswald Medium"/>
                <a:ea typeface="Oswald Medium"/>
                <a:cs typeface="Oswald Medium"/>
                <a:sym typeface="Oswald Medium"/>
              </a:rPr>
              <a:t>and lethal means MAY save a life</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265" name="Google Shape;265;p16"/>
          <p:cNvSpPr/>
          <p:nvPr/>
        </p:nvSpPr>
        <p:spPr>
          <a:xfrm>
            <a:off x="2696901" y="4248749"/>
            <a:ext cx="509286" cy="300942"/>
          </a:xfrm>
          <a:prstGeom prst="rightArrow">
            <a:avLst>
              <a:gd name="adj1" fmla="val 50000"/>
              <a:gd name="adj2" fmla="val 50000"/>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6" name="Google Shape;266;p16"/>
          <p:cNvSpPr/>
          <p:nvPr/>
        </p:nvSpPr>
        <p:spPr>
          <a:xfrm>
            <a:off x="2696901" y="3535878"/>
            <a:ext cx="509286" cy="300942"/>
          </a:xfrm>
          <a:prstGeom prst="rightArrow">
            <a:avLst>
              <a:gd name="adj1" fmla="val 50000"/>
              <a:gd name="adj2" fmla="val 50000"/>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Google Shape;240;p13" descr="Icon&#10;&#10;Description automatically generated">
            <a:extLst>
              <a:ext uri="{FF2B5EF4-FFF2-40B4-BE49-F238E27FC236}">
                <a16:creationId xmlns:a16="http://schemas.microsoft.com/office/drawing/2014/main" id="{50DF20DF-B5E9-8225-8CBF-9DEE2E01DA03}"/>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7"/>
          <p:cNvSpPr txBox="1"/>
          <p:nvPr/>
        </p:nvSpPr>
        <p:spPr>
          <a:xfrm>
            <a:off x="474510" y="566277"/>
            <a:ext cx="6255583" cy="78099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LEADING LETHAL METHODS OF SUICIDE FOR MO VETERANS</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graphicFrame>
        <p:nvGraphicFramePr>
          <p:cNvPr id="275" name="Google Shape;275;p17"/>
          <p:cNvGraphicFramePr/>
          <p:nvPr>
            <p:extLst>
              <p:ext uri="{D42A27DB-BD31-4B8C-83A1-F6EECF244321}">
                <p14:modId xmlns:p14="http://schemas.microsoft.com/office/powerpoint/2010/main" val="1438330897"/>
              </p:ext>
            </p:extLst>
          </p:nvPr>
        </p:nvGraphicFramePr>
        <p:xfrm>
          <a:off x="1398638" y="1436663"/>
          <a:ext cx="9394723" cy="4504821"/>
        </p:xfrm>
        <a:graphic>
          <a:graphicData uri="http://schemas.openxmlformats.org/drawingml/2006/chart">
            <c:chart xmlns:c="http://schemas.openxmlformats.org/drawingml/2006/chart" xmlns:r="http://schemas.openxmlformats.org/officeDocument/2006/relationships" r:id="rId3"/>
          </a:graphicData>
        </a:graphic>
      </p:graphicFrame>
      <p:sp>
        <p:nvSpPr>
          <p:cNvPr id="276" name="Google Shape;276;p17"/>
          <p:cNvSpPr txBox="1"/>
          <p:nvPr/>
        </p:nvSpPr>
        <p:spPr>
          <a:xfrm>
            <a:off x="504825" y="6222456"/>
            <a:ext cx="253334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US Dept. of Veteran Affairs, 2020</a:t>
            </a:r>
            <a:endParaRPr sz="1400" b="0" i="0" u="none" strike="noStrike" cap="none">
              <a:solidFill>
                <a:srgbClr val="000000"/>
              </a:solidFill>
              <a:latin typeface="Arial"/>
              <a:ea typeface="Arial"/>
              <a:cs typeface="Arial"/>
              <a:sym typeface="Arial"/>
            </a:endParaRPr>
          </a:p>
        </p:txBody>
      </p:sp>
      <p:sp>
        <p:nvSpPr>
          <p:cNvPr id="277" name="Google Shape;277;p17"/>
          <p:cNvSpPr/>
          <p:nvPr/>
        </p:nvSpPr>
        <p:spPr>
          <a:xfrm>
            <a:off x="4195174" y="2162029"/>
            <a:ext cx="6276900" cy="8595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278" name="Google Shape;278;p17"/>
          <p:cNvSpPr/>
          <p:nvPr/>
        </p:nvSpPr>
        <p:spPr>
          <a:xfrm>
            <a:off x="4210174" y="3243406"/>
            <a:ext cx="6276900" cy="8595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279" name="Google Shape;279;p17"/>
          <p:cNvSpPr/>
          <p:nvPr/>
        </p:nvSpPr>
        <p:spPr>
          <a:xfrm>
            <a:off x="4202674" y="4341940"/>
            <a:ext cx="6261900" cy="8595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pic>
        <p:nvPicPr>
          <p:cNvPr id="2" name="Google Shape;240;p13" descr="Icon&#10;&#10;Description automatically generated">
            <a:extLst>
              <a:ext uri="{FF2B5EF4-FFF2-40B4-BE49-F238E27FC236}">
                <a16:creationId xmlns:a16="http://schemas.microsoft.com/office/drawing/2014/main" id="{7416C858-31BD-5B11-906B-C5B297CF9985}"/>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7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7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130f918b60d_0_4"/>
          <p:cNvSpPr txBox="1"/>
          <p:nvPr/>
        </p:nvSpPr>
        <p:spPr>
          <a:xfrm>
            <a:off x="688763" y="638347"/>
            <a:ext cx="5651400" cy="63608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LETHALITY</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sp>
        <p:nvSpPr>
          <p:cNvPr id="287" name="Google Shape;287;g130f918b60d_0_4"/>
          <p:cNvSpPr txBox="1"/>
          <p:nvPr/>
        </p:nvSpPr>
        <p:spPr>
          <a:xfrm>
            <a:off x="2334759" y="5528187"/>
            <a:ext cx="1600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C000"/>
                </a:solidFill>
                <a:latin typeface="Arial"/>
                <a:ea typeface="Arial"/>
                <a:cs typeface="Arial"/>
                <a:sym typeface="Arial"/>
              </a:rPr>
              <a:t>Firearms</a:t>
            </a:r>
            <a:endParaRPr sz="2800" b="0" i="0" u="none" strike="noStrike" cap="none">
              <a:solidFill>
                <a:srgbClr val="FFC000"/>
              </a:solidFill>
              <a:latin typeface="Calibri"/>
              <a:ea typeface="Calibri"/>
              <a:cs typeface="Calibri"/>
              <a:sym typeface="Calibri"/>
            </a:endParaRPr>
          </a:p>
        </p:txBody>
      </p:sp>
      <p:sp>
        <p:nvSpPr>
          <p:cNvPr id="288" name="Google Shape;288;g130f918b60d_0_4"/>
          <p:cNvSpPr txBox="1"/>
          <p:nvPr/>
        </p:nvSpPr>
        <p:spPr>
          <a:xfrm>
            <a:off x="6500378" y="5558913"/>
            <a:ext cx="3390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FFC000"/>
                </a:solidFill>
                <a:latin typeface="Arial"/>
                <a:ea typeface="Arial"/>
                <a:cs typeface="Arial"/>
                <a:sym typeface="Arial"/>
              </a:rPr>
              <a:t>Sharps &amp; Overdose</a:t>
            </a:r>
            <a:endParaRPr sz="2800" b="0" i="0" u="none" strike="noStrike" cap="none">
              <a:solidFill>
                <a:srgbClr val="FFC000"/>
              </a:solidFill>
              <a:latin typeface="Arial"/>
              <a:ea typeface="Arial"/>
              <a:cs typeface="Arial"/>
              <a:sym typeface="Arial"/>
            </a:endParaRPr>
          </a:p>
        </p:txBody>
      </p:sp>
      <p:sp>
        <p:nvSpPr>
          <p:cNvPr id="289" name="Google Shape;289;g130f918b60d_0_4"/>
          <p:cNvSpPr txBox="1"/>
          <p:nvPr/>
        </p:nvSpPr>
        <p:spPr>
          <a:xfrm>
            <a:off x="245963" y="6341656"/>
            <a:ext cx="60942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Arial"/>
                <a:ea typeface="Arial"/>
                <a:cs typeface="Arial"/>
                <a:sym typeface="Arial"/>
              </a:rPr>
              <a:t>Spicer &amp; Miller (2000)</a:t>
            </a:r>
            <a:endParaRPr sz="1200" b="0" i="0" u="none" strike="noStrike" cap="none">
              <a:solidFill>
                <a:schemeClr val="dk1"/>
              </a:solidFill>
              <a:latin typeface="Arial"/>
              <a:ea typeface="Arial"/>
              <a:cs typeface="Arial"/>
              <a:sym typeface="Arial"/>
            </a:endParaRPr>
          </a:p>
        </p:txBody>
      </p:sp>
      <p:sp>
        <p:nvSpPr>
          <p:cNvPr id="291" name="Google Shape;291;g130f918b60d_0_4"/>
          <p:cNvSpPr txBox="1"/>
          <p:nvPr/>
        </p:nvSpPr>
        <p:spPr>
          <a:xfrm>
            <a:off x="4014409" y="4943742"/>
            <a:ext cx="18015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2800" b="1" i="0" u="none" strike="noStrike" cap="none">
                <a:solidFill>
                  <a:srgbClr val="C6540D"/>
                </a:solidFill>
                <a:latin typeface="Arial"/>
                <a:ea typeface="Arial"/>
                <a:cs typeface="Arial"/>
                <a:sym typeface="Arial"/>
              </a:rPr>
              <a:t>90% fatal</a:t>
            </a:r>
            <a:endParaRPr sz="2800" b="1" i="0" u="none" strike="noStrike" cap="none">
              <a:solidFill>
                <a:srgbClr val="C6540D"/>
              </a:solidFill>
              <a:latin typeface="Arial"/>
              <a:ea typeface="Arial"/>
              <a:cs typeface="Arial"/>
              <a:sym typeface="Arial"/>
            </a:endParaRPr>
          </a:p>
        </p:txBody>
      </p:sp>
      <p:sp>
        <p:nvSpPr>
          <p:cNvPr id="292" name="Google Shape;292;g130f918b60d_0_4"/>
          <p:cNvSpPr txBox="1"/>
          <p:nvPr/>
        </p:nvSpPr>
        <p:spPr>
          <a:xfrm>
            <a:off x="8191837" y="1279308"/>
            <a:ext cx="2104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2800" b="1" i="0" u="none" strike="noStrike" cap="none">
                <a:solidFill>
                  <a:srgbClr val="C6540D"/>
                </a:solidFill>
                <a:latin typeface="Arial"/>
                <a:ea typeface="Arial"/>
                <a:cs typeface="Arial"/>
                <a:sym typeface="Arial"/>
              </a:rPr>
              <a:t>1-2% fatal</a:t>
            </a:r>
            <a:endParaRPr sz="2800" b="1" i="0" u="none" strike="noStrike" cap="none">
              <a:solidFill>
                <a:srgbClr val="C6540D"/>
              </a:solidFill>
              <a:latin typeface="Arial"/>
              <a:ea typeface="Arial"/>
              <a:cs typeface="Arial"/>
              <a:sym typeface="Arial"/>
            </a:endParaRPr>
          </a:p>
        </p:txBody>
      </p:sp>
      <p:pic>
        <p:nvPicPr>
          <p:cNvPr id="2" name="Google Shape;240;p13" descr="Icon&#10;&#10;Description automatically generated">
            <a:extLst>
              <a:ext uri="{FF2B5EF4-FFF2-40B4-BE49-F238E27FC236}">
                <a16:creationId xmlns:a16="http://schemas.microsoft.com/office/drawing/2014/main" id="{58A8A855-787E-13C3-4176-DFDEF9BFDEEF}"/>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pic>
        <p:nvPicPr>
          <p:cNvPr id="3" name="Picture 3">
            <a:extLst>
              <a:ext uri="{FF2B5EF4-FFF2-40B4-BE49-F238E27FC236}">
                <a16:creationId xmlns:a16="http://schemas.microsoft.com/office/drawing/2014/main" id="{86931736-3E61-F31A-9682-E813091BBAB1}"/>
              </a:ext>
            </a:extLst>
          </p:cNvPr>
          <p:cNvPicPr>
            <a:picLocks noChangeAspect="1"/>
          </p:cNvPicPr>
          <p:nvPr/>
        </p:nvPicPr>
        <p:blipFill>
          <a:blip r:embed="rId4"/>
          <a:stretch>
            <a:fillRect/>
          </a:stretch>
        </p:blipFill>
        <p:spPr>
          <a:xfrm>
            <a:off x="685261" y="1858859"/>
            <a:ext cx="5236233" cy="3086009"/>
          </a:xfrm>
          <a:prstGeom prst="rect">
            <a:avLst/>
          </a:prstGeom>
        </p:spPr>
      </p:pic>
      <p:pic>
        <p:nvPicPr>
          <p:cNvPr id="4" name="Picture 4" descr="A picture containing icon&#10;&#10;Description automatically generated">
            <a:extLst>
              <a:ext uri="{FF2B5EF4-FFF2-40B4-BE49-F238E27FC236}">
                <a16:creationId xmlns:a16="http://schemas.microsoft.com/office/drawing/2014/main" id="{E3E88C2F-6FB3-0603-DD13-39ACBFC72B0B}"/>
              </a:ext>
            </a:extLst>
          </p:cNvPr>
          <p:cNvPicPr>
            <a:picLocks noChangeAspect="1"/>
          </p:cNvPicPr>
          <p:nvPr/>
        </p:nvPicPr>
        <p:blipFill>
          <a:blip r:embed="rId5"/>
          <a:stretch>
            <a:fillRect/>
          </a:stretch>
        </p:blipFill>
        <p:spPr>
          <a:xfrm>
            <a:off x="5906937" y="1962800"/>
            <a:ext cx="5032075" cy="2996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9"/>
          <p:cNvSpPr txBox="1"/>
          <p:nvPr/>
        </p:nvSpPr>
        <p:spPr>
          <a:xfrm>
            <a:off x="601956" y="303059"/>
            <a:ext cx="5651313" cy="90220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WHY FOCUS ON FIREARMS?</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sp>
        <p:nvSpPr>
          <p:cNvPr id="301" name="Google Shape;301;p19"/>
          <p:cNvSpPr txBox="1"/>
          <p:nvPr/>
        </p:nvSpPr>
        <p:spPr>
          <a:xfrm>
            <a:off x="688818" y="1381431"/>
            <a:ext cx="10811489" cy="28879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1000"/>
              </a:spcAft>
              <a:buClr>
                <a:srgbClr val="000000"/>
              </a:buClr>
              <a:buSzPts val="2400"/>
              <a:buFont typeface="Arial"/>
              <a:buNone/>
            </a:pPr>
            <a:r>
              <a:rPr lang="en-US" sz="2800" b="0" i="0" u="none" strike="noStrike" cap="none" dirty="0">
                <a:solidFill>
                  <a:schemeClr val="lt1"/>
                </a:solidFill>
                <a:latin typeface="Oswald Medium"/>
                <a:ea typeface="Oswald Medium"/>
                <a:cs typeface="Oswald Medium"/>
                <a:sym typeface="Oswald Medium"/>
              </a:rPr>
              <a:t>Frequency: </a:t>
            </a:r>
            <a:r>
              <a:rPr lang="en-US" sz="2800" b="0" i="1" u="none" strike="noStrike" cap="none" dirty="0">
                <a:solidFill>
                  <a:schemeClr val="lt1"/>
                </a:solidFill>
                <a:latin typeface="Calibri"/>
                <a:ea typeface="Calibri"/>
                <a:cs typeface="Calibri"/>
                <a:sym typeface="Calibri"/>
              </a:rPr>
              <a:t>+76% of Veteran suicides in Missouri are with a firearm</a:t>
            </a:r>
            <a:endParaRPr lang="en-US" dirty="0">
              <a:solidFill>
                <a:schemeClr val="lt1"/>
              </a:solidFill>
            </a:endParaRPr>
          </a:p>
          <a:p>
            <a:pPr marL="0" marR="0" lvl="0" indent="0" algn="l" rtl="0">
              <a:lnSpc>
                <a:spcPct val="100000"/>
              </a:lnSpc>
              <a:spcBef>
                <a:spcPts val="0"/>
              </a:spcBef>
              <a:spcAft>
                <a:spcPts val="1000"/>
              </a:spcAft>
              <a:buClr>
                <a:srgbClr val="000000"/>
              </a:buClr>
              <a:buSzPts val="2400"/>
              <a:buFont typeface="Arial"/>
              <a:buNone/>
            </a:pPr>
            <a:r>
              <a:rPr lang="en-US" sz="2800" b="0" i="0" u="none" strike="noStrike" cap="none" dirty="0">
                <a:solidFill>
                  <a:schemeClr val="lt1"/>
                </a:solidFill>
                <a:latin typeface="Oswald Medium"/>
                <a:ea typeface="Oswald Medium"/>
                <a:cs typeface="Oswald Medium"/>
                <a:sym typeface="Oswald Medium"/>
              </a:rPr>
              <a:t>Lethality: </a:t>
            </a:r>
            <a:r>
              <a:rPr lang="en-US" sz="2800" b="0" i="1" u="none" strike="noStrike" cap="none" dirty="0">
                <a:solidFill>
                  <a:schemeClr val="lt1"/>
                </a:solidFill>
                <a:latin typeface="Calibri"/>
                <a:ea typeface="Calibri"/>
                <a:cs typeface="Calibri"/>
                <a:sym typeface="Calibri"/>
              </a:rPr>
              <a:t>almost always fatal</a:t>
            </a:r>
            <a:r>
              <a:rPr lang="en-US" sz="2800" i="1" dirty="0">
                <a:solidFill>
                  <a:schemeClr val="lt1"/>
                </a:solidFill>
                <a:latin typeface="Calibri"/>
                <a:ea typeface="Calibri"/>
                <a:cs typeface="Calibri"/>
                <a:sym typeface="Calibri"/>
              </a:rPr>
              <a:t>  </a:t>
            </a:r>
            <a:endParaRPr lang="en-US" sz="2800" b="0" i="1" u="none" strike="noStrike" cap="none" dirty="0">
              <a:solidFill>
                <a:schemeClr val="lt1"/>
              </a:solidFill>
              <a:latin typeface="Calibri"/>
              <a:ea typeface="Calibri"/>
              <a:cs typeface="Calibri"/>
            </a:endParaRPr>
          </a:p>
          <a:p>
            <a:pPr marL="0" marR="0" lvl="0" indent="0" algn="l" defTabSz="914400" rtl="0" eaLnBrk="1" fontAlgn="auto" latinLnBrk="0" hangingPunct="1">
              <a:lnSpc>
                <a:spcPct val="100000"/>
              </a:lnSpc>
              <a:spcBef>
                <a:spcPts val="0"/>
              </a:spcBef>
              <a:spcAft>
                <a:spcPts val="1000"/>
              </a:spcAft>
              <a:buClr>
                <a:srgbClr val="000000"/>
              </a:buClr>
              <a:buSzPts val="2400"/>
              <a:buFont typeface="Arial"/>
              <a:buNone/>
              <a:tabLst/>
              <a:defRPr/>
            </a:pPr>
            <a:r>
              <a:rPr kumimoji="0" lang="en-US" sz="2800" b="0" i="0" u="none" strike="noStrike" kern="0" cap="none" spc="0" normalizeH="0" baseline="0" noProof="0" dirty="0">
                <a:ln>
                  <a:noFill/>
                </a:ln>
                <a:solidFill>
                  <a:srgbClr val="FFFFFF"/>
                </a:solidFill>
                <a:effectLst/>
                <a:uLnTx/>
                <a:uFillTx/>
                <a:latin typeface="Oswald Medium"/>
                <a:ea typeface="Oswald Medium"/>
                <a:cs typeface="Oswald Medium"/>
                <a:sym typeface="Oswald Medium"/>
              </a:rPr>
              <a:t>Impulsivity: </a:t>
            </a:r>
            <a:r>
              <a:rPr kumimoji="0" lang="en-US" sz="2800" b="0" i="1" u="none" strike="noStrike" kern="0" cap="none" spc="0" normalizeH="0" baseline="0" noProof="0" dirty="0">
                <a:ln>
                  <a:noFill/>
                </a:ln>
                <a:solidFill>
                  <a:srgbClr val="FFFFFF"/>
                </a:solidFill>
                <a:effectLst/>
                <a:uLnTx/>
                <a:uFillTx/>
                <a:latin typeface="Calibri"/>
                <a:ea typeface="Calibri"/>
                <a:cs typeface="Calibri"/>
                <a:sym typeface="Calibri"/>
              </a:rPr>
              <a:t>&lt;10 minutes between thoughts and action</a:t>
            </a:r>
            <a:endParaRPr lang="en-US" sz="2800" b="0" i="1" u="none" strike="noStrike" kern="0" cap="none" spc="0" normalizeH="0" baseline="0" noProof="0" dirty="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1000"/>
              </a:spcAft>
              <a:buClr>
                <a:srgbClr val="000000"/>
              </a:buClr>
              <a:buSzPts val="2400"/>
              <a:buFont typeface="Arial"/>
              <a:buNone/>
              <a:tabLst/>
              <a:defRPr/>
            </a:pPr>
            <a:r>
              <a:rPr kumimoji="0" lang="en-US" sz="2800" b="0" i="0" u="none" strike="noStrike" kern="0" cap="none" spc="0" normalizeH="0" baseline="0" noProof="0" dirty="0">
                <a:ln>
                  <a:noFill/>
                </a:ln>
                <a:solidFill>
                  <a:srgbClr val="FFFFFF"/>
                </a:solidFill>
                <a:effectLst/>
                <a:uLnTx/>
                <a:uFillTx/>
                <a:latin typeface="Oswald Medium"/>
                <a:ea typeface="Oswald Medium"/>
                <a:cs typeface="Oswald Medium"/>
                <a:sym typeface="Oswald Medium"/>
              </a:rPr>
              <a:t>Availability: </a:t>
            </a:r>
            <a:r>
              <a:rPr kumimoji="0" lang="en-US" sz="2800" b="0" i="1" u="none" strike="noStrike" kern="0" cap="none" spc="0" normalizeH="0" baseline="0" noProof="0" dirty="0">
                <a:ln>
                  <a:noFill/>
                </a:ln>
                <a:solidFill>
                  <a:srgbClr val="FFFFFF"/>
                </a:solidFill>
                <a:effectLst/>
                <a:uLnTx/>
                <a:uFillTx/>
                <a:latin typeface="Calibri"/>
                <a:ea typeface="Calibri"/>
                <a:cs typeface="Calibri"/>
                <a:sym typeface="Calibri"/>
              </a:rPr>
              <a:t>64% of Veterans own or have access to a firearm in the home</a:t>
            </a:r>
            <a:endParaRPr lang="en-US" sz="2800" b="0" i="1" u="none" strike="noStrike" kern="0" cap="none" spc="0" normalizeH="0" baseline="0" noProof="0" dirty="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1000"/>
              </a:spcAft>
              <a:buClr>
                <a:srgbClr val="000000"/>
              </a:buClr>
              <a:buSzPts val="2400"/>
              <a:buFont typeface="Arial"/>
              <a:buNone/>
              <a:tabLst/>
              <a:defRPr/>
            </a:pPr>
            <a:r>
              <a:rPr kumimoji="0" lang="en-US" sz="2800" b="0" i="0" u="none" strike="noStrike" kern="0" cap="none" spc="0" normalizeH="0" baseline="0" noProof="0" dirty="0">
                <a:ln>
                  <a:noFill/>
                </a:ln>
                <a:solidFill>
                  <a:srgbClr val="FFFFFF"/>
                </a:solidFill>
                <a:effectLst/>
                <a:uLnTx/>
                <a:uFillTx/>
                <a:latin typeface="Oswald Medium"/>
                <a:ea typeface="Oswald Medium"/>
                <a:cs typeface="Oswald Medium"/>
                <a:sym typeface="Oswald Medium"/>
              </a:rPr>
              <a:t>Cultural Acceptability: </a:t>
            </a:r>
            <a:r>
              <a:rPr kumimoji="0" lang="en-US" sz="2800" b="0" i="1" u="none" strike="noStrike" kern="0" cap="none" spc="0" normalizeH="0" baseline="0" noProof="0" dirty="0">
                <a:ln>
                  <a:noFill/>
                </a:ln>
                <a:solidFill>
                  <a:srgbClr val="FFFFFF"/>
                </a:solidFill>
                <a:effectLst/>
                <a:uLnTx/>
                <a:uFillTx/>
                <a:latin typeface="Calibri"/>
                <a:ea typeface="Calibri"/>
                <a:cs typeface="Calibri"/>
                <a:sym typeface="Calibri"/>
              </a:rPr>
              <a:t>‘shall issue/open carry’ state</a:t>
            </a:r>
            <a:endParaRPr sz="2800" b="0" i="0" u="none" strike="noStrike" cap="none" dirty="0">
              <a:solidFill>
                <a:srgbClr val="000000"/>
              </a:solidFill>
              <a:latin typeface="Arial"/>
              <a:ea typeface="Arial"/>
              <a:cs typeface="Arial"/>
            </a:endParaRPr>
          </a:p>
        </p:txBody>
      </p:sp>
      <p:pic>
        <p:nvPicPr>
          <p:cNvPr id="2" name="Google Shape;240;p13" descr="Icon&#10;&#10;Description automatically generated">
            <a:extLst>
              <a:ext uri="{FF2B5EF4-FFF2-40B4-BE49-F238E27FC236}">
                <a16:creationId xmlns:a16="http://schemas.microsoft.com/office/drawing/2014/main" id="{7FDD997F-9314-F7EF-9694-362B621ED549}"/>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0"/>
          <p:cNvSpPr txBox="1"/>
          <p:nvPr/>
        </p:nvSpPr>
        <p:spPr>
          <a:xfrm>
            <a:off x="610667" y="395846"/>
            <a:ext cx="9070362" cy="736269"/>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ACCESS TO FIREARMS INCREASES SUICIDE RISK</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sp>
        <p:nvSpPr>
          <p:cNvPr id="313" name="Google Shape;313;p20"/>
          <p:cNvSpPr txBox="1"/>
          <p:nvPr/>
        </p:nvSpPr>
        <p:spPr>
          <a:xfrm>
            <a:off x="667394" y="1306286"/>
            <a:ext cx="11053987" cy="4642256"/>
          </a:xfrm>
          <a:prstGeom prst="rect">
            <a:avLst/>
          </a:prstGeom>
          <a:noFill/>
          <a:ln>
            <a:noFill/>
          </a:ln>
        </p:spPr>
        <p:txBody>
          <a:bodyPr spcFirstLastPara="1" wrap="square" lIns="91425" tIns="45700" rIns="91425" bIns="45700" anchor="t" anchorCtr="0">
            <a:spAutoFit/>
          </a:bodyPr>
          <a:lstStyle/>
          <a:p>
            <a:pPr marL="336550" marR="0" lvl="0" indent="-356870" algn="l" rtl="0">
              <a:spcBef>
                <a:spcPts val="0"/>
              </a:spcBef>
              <a:spcAft>
                <a:spcPts val="800"/>
              </a:spcAft>
              <a:buClr>
                <a:srgbClr val="00B0F0"/>
              </a:buClr>
              <a:buSzPts val="2400"/>
              <a:buFont typeface="Arial" panose="020B0604020202020204" pitchFamily="34" charset="0"/>
              <a:buChar char="•"/>
            </a:pPr>
            <a:r>
              <a:rPr lang="en-US" sz="2800" b="0" i="1" u="none" strike="noStrike" cap="none">
                <a:solidFill>
                  <a:schemeClr val="lt1"/>
                </a:solidFill>
                <a:latin typeface="Calibri"/>
                <a:ea typeface="Calibri"/>
                <a:cs typeface="Calibri"/>
                <a:sym typeface="Calibri"/>
              </a:rPr>
              <a:t>Suicide rates vary with rates of firearm </a:t>
            </a:r>
            <a:r>
              <a:rPr lang="en-US" sz="2800" i="1">
                <a:solidFill>
                  <a:schemeClr val="lt1"/>
                </a:solidFill>
                <a:latin typeface="Calibri"/>
                <a:ea typeface="Calibri"/>
                <a:cs typeface="Calibri"/>
                <a:sym typeface="Calibri"/>
              </a:rPr>
              <a:t>ownership</a:t>
            </a:r>
            <a:r>
              <a:rPr lang="en-US" sz="2800" b="0" i="1" u="none" strike="noStrike" cap="none">
                <a:solidFill>
                  <a:schemeClr val="lt1"/>
                </a:solidFill>
                <a:latin typeface="Calibri"/>
                <a:ea typeface="Calibri"/>
                <a:cs typeface="Calibri"/>
                <a:sym typeface="Calibri"/>
              </a:rPr>
              <a:t>.</a:t>
            </a:r>
            <a:endParaRPr lang="en-US" sz="2800" b="0" i="1" u="none" strike="noStrike" cap="none">
              <a:solidFill>
                <a:schemeClr val="lt1"/>
              </a:solidFill>
              <a:latin typeface="Calibri"/>
              <a:ea typeface="Calibri"/>
              <a:cs typeface="Calibri"/>
            </a:endParaRPr>
          </a:p>
          <a:p>
            <a:pPr marL="336550" marR="0" lvl="0" indent="-356870" algn="l" rtl="0">
              <a:spcBef>
                <a:spcPts val="1800"/>
              </a:spcBef>
              <a:spcAft>
                <a:spcPts val="800"/>
              </a:spcAft>
              <a:buClr>
                <a:srgbClr val="00B0F0"/>
              </a:buClr>
              <a:buSzPts val="2400"/>
              <a:buFont typeface="Arial" panose="020B0604020202020204" pitchFamily="34" charset="0"/>
              <a:buChar char="•"/>
            </a:pPr>
            <a:r>
              <a:rPr lang="en-US" sz="2800" b="0" i="1" u="none" strike="noStrike" cap="none" dirty="0">
                <a:solidFill>
                  <a:schemeClr val="lt1"/>
                </a:solidFill>
                <a:latin typeface="Calibri"/>
                <a:ea typeface="Calibri"/>
                <a:cs typeface="Calibri"/>
                <a:sym typeface="Calibri"/>
              </a:rPr>
              <a:t>Men who own handguns are eight times more likely to die of gun suicides, and women who own handguns are 35 times more likely than women who </a:t>
            </a:r>
            <a:r>
              <a:rPr lang="en-US" sz="2800" i="1" dirty="0">
                <a:solidFill>
                  <a:schemeClr val="lt1"/>
                </a:solidFill>
                <a:latin typeface="Calibri"/>
                <a:ea typeface="Calibri"/>
                <a:cs typeface="Calibri"/>
                <a:sym typeface="Calibri"/>
              </a:rPr>
              <a:t>don’t</a:t>
            </a:r>
            <a:r>
              <a:rPr lang="en-US" sz="2800" b="0" i="1" u="none" strike="noStrike" cap="none" dirty="0">
                <a:solidFill>
                  <a:schemeClr val="lt1"/>
                </a:solidFill>
                <a:latin typeface="Calibri"/>
                <a:ea typeface="Calibri"/>
                <a:cs typeface="Calibri"/>
                <a:sym typeface="Calibri"/>
              </a:rPr>
              <a:t>.</a:t>
            </a:r>
            <a:endParaRPr sz="2800" b="0" i="0" u="none" strike="noStrike" cap="none" dirty="0">
              <a:solidFill>
                <a:schemeClr val="lt1"/>
              </a:solidFill>
            </a:endParaRPr>
          </a:p>
          <a:p>
            <a:pPr marL="336550" indent="-356870">
              <a:spcBef>
                <a:spcPts val="1800"/>
              </a:spcBef>
              <a:spcAft>
                <a:spcPts val="800"/>
              </a:spcAft>
              <a:buClr>
                <a:srgbClr val="00B0F0"/>
              </a:buClr>
              <a:buSzPts val="2400"/>
              <a:buFont typeface="Arial" panose="020B0604020202020204" pitchFamily="34" charset="0"/>
              <a:buChar char="•"/>
            </a:pPr>
            <a:r>
              <a:rPr lang="en-US" sz="2800" i="1" dirty="0">
                <a:solidFill>
                  <a:schemeClr val="lt1"/>
                </a:solidFill>
                <a:latin typeface="Calibri"/>
                <a:ea typeface="Calibri"/>
                <a:cs typeface="Calibri"/>
                <a:sym typeface="Calibri"/>
              </a:rPr>
              <a:t>Two out</a:t>
            </a:r>
            <a:r>
              <a:rPr lang="en-US" sz="2800" b="0" i="1" u="none" strike="noStrike" cap="none" dirty="0">
                <a:solidFill>
                  <a:schemeClr val="lt1"/>
                </a:solidFill>
                <a:latin typeface="Calibri"/>
                <a:ea typeface="Calibri"/>
                <a:cs typeface="Calibri"/>
                <a:sym typeface="Calibri"/>
              </a:rPr>
              <a:t> </a:t>
            </a:r>
            <a:r>
              <a:rPr lang="en-US" sz="2800" i="1" dirty="0">
                <a:solidFill>
                  <a:schemeClr val="lt1"/>
                </a:solidFill>
                <a:latin typeface="Calibri"/>
                <a:ea typeface="Calibri"/>
                <a:cs typeface="Calibri"/>
                <a:sym typeface="Calibri"/>
              </a:rPr>
              <a:t>of three </a:t>
            </a:r>
            <a:r>
              <a:rPr lang="en-US" sz="2800" b="0" i="1" u="none" strike="noStrike" cap="none" dirty="0">
                <a:solidFill>
                  <a:schemeClr val="lt1"/>
                </a:solidFill>
                <a:latin typeface="Calibri"/>
                <a:ea typeface="Calibri"/>
                <a:cs typeface="Calibri"/>
                <a:sym typeface="Calibri"/>
              </a:rPr>
              <a:t>firearm-related deaths in the U.S. are a </a:t>
            </a:r>
            <a:r>
              <a:rPr lang="en-US" sz="2800" i="1" dirty="0">
                <a:solidFill>
                  <a:schemeClr val="lt1"/>
                </a:solidFill>
                <a:latin typeface="Calibri"/>
                <a:ea typeface="Calibri"/>
                <a:cs typeface="Calibri"/>
                <a:sym typeface="Calibri"/>
              </a:rPr>
              <a:t>suicides.</a:t>
            </a:r>
            <a:endParaRPr lang="en-US" sz="2800" i="1" dirty="0">
              <a:solidFill>
                <a:schemeClr val="lt1"/>
              </a:solidFill>
              <a:latin typeface="Calibri"/>
              <a:ea typeface="Calibri"/>
              <a:cs typeface="Calibri"/>
            </a:endParaRPr>
          </a:p>
          <a:p>
            <a:pPr marL="336550" indent="-356870">
              <a:spcBef>
                <a:spcPts val="1800"/>
              </a:spcBef>
              <a:spcAft>
                <a:spcPts val="800"/>
              </a:spcAft>
              <a:buClr>
                <a:srgbClr val="00B0F0"/>
              </a:buClr>
              <a:buSzPts val="2400"/>
              <a:buFont typeface="Arial" panose="020B0604020202020204" pitchFamily="34" charset="0"/>
              <a:buChar char="•"/>
            </a:pPr>
            <a:r>
              <a:rPr lang="en-US" sz="2800" i="1" dirty="0">
                <a:solidFill>
                  <a:schemeClr val="lt1"/>
                </a:solidFill>
                <a:latin typeface="Calibri"/>
                <a:ea typeface="Calibri"/>
                <a:cs typeface="Calibri"/>
              </a:rPr>
              <a:t>Active-duty military personnel with recent thoughts about death or self-harm were much less likely than non-suicidal service members to store their firearms locked and unloaded.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2" name="Google Shape;119;p2">
            <a:extLst>
              <a:ext uri="{FF2B5EF4-FFF2-40B4-BE49-F238E27FC236}">
                <a16:creationId xmlns:a16="http://schemas.microsoft.com/office/drawing/2014/main" id="{371DE138-DB4E-8FA5-79C3-3658D73243B2}"/>
              </a:ext>
            </a:extLst>
          </p:cNvPr>
          <p:cNvPicPr preferRelativeResize="0"/>
          <p:nvPr/>
        </p:nvPicPr>
        <p:blipFill rotWithShape="1">
          <a:blip r:embed="rId3">
            <a:alphaModFix/>
          </a:blip>
          <a:srcRect/>
          <a:stretch/>
        </p:blipFill>
        <p:spPr>
          <a:xfrm>
            <a:off x="5464009" y="3484"/>
            <a:ext cx="6727991" cy="6858000"/>
          </a:xfrm>
          <a:prstGeom prst="rect">
            <a:avLst/>
          </a:prstGeom>
          <a:noFill/>
          <a:ln>
            <a:noFill/>
          </a:ln>
        </p:spPr>
      </p:pic>
      <p:sp>
        <p:nvSpPr>
          <p:cNvPr id="106" name="Google Shape;106;p2"/>
          <p:cNvSpPr/>
          <p:nvPr/>
        </p:nvSpPr>
        <p:spPr>
          <a:xfrm>
            <a:off x="0" y="0"/>
            <a:ext cx="5657850" cy="6858000"/>
          </a:xfrm>
          <a:prstGeom prst="rect">
            <a:avLst/>
          </a:prstGeom>
          <a:solidFill>
            <a:schemeClr val="tx1">
              <a:lumMod val="75000"/>
              <a:lumOff val="2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2"/>
          <p:cNvSpPr txBox="1"/>
          <p:nvPr/>
        </p:nvSpPr>
        <p:spPr>
          <a:xfrm>
            <a:off x="264135" y="1006568"/>
            <a:ext cx="7874400" cy="67260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F4EFEA"/>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ACKNOWLEDGMENTS</a:t>
            </a:r>
            <a:endParaRPr sz="1400" b="0" i="0" u="none" strike="noStrike" cap="none">
              <a:solidFill>
                <a:srgbClr val="FFC000"/>
              </a:solidFill>
              <a:latin typeface="Arial"/>
              <a:ea typeface="Arial"/>
              <a:cs typeface="Arial"/>
              <a:sym typeface="Arial"/>
            </a:endParaRPr>
          </a:p>
        </p:txBody>
      </p:sp>
      <p:sp>
        <p:nvSpPr>
          <p:cNvPr id="108" name="Google Shape;108;p2"/>
          <p:cNvSpPr/>
          <p:nvPr/>
        </p:nvSpPr>
        <p:spPr>
          <a:xfrm>
            <a:off x="367525" y="1910294"/>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2"/>
          <p:cNvSpPr txBox="1"/>
          <p:nvPr/>
        </p:nvSpPr>
        <p:spPr>
          <a:xfrm>
            <a:off x="1160865" y="1803705"/>
            <a:ext cx="6068700" cy="3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000" b="0" i="0" u="none" strike="noStrike" cap="none" dirty="0">
                <a:solidFill>
                  <a:srgbClr val="FFC000"/>
                </a:solidFill>
                <a:latin typeface="Oswald Medium" panose="020B0604020202020204" charset="0"/>
                <a:ea typeface="Oswald SemiBold"/>
                <a:cs typeface="Oswald SemiBold"/>
                <a:sym typeface="Oswald SemiBold"/>
              </a:rPr>
              <a:t>CALM Developers</a:t>
            </a:r>
            <a:endParaRPr sz="1400" b="0" i="0" u="none" strike="noStrike" cap="none" dirty="0">
              <a:solidFill>
                <a:srgbClr val="FFC000"/>
              </a:solidFill>
              <a:latin typeface="Oswald Medium" panose="020B0604020202020204" charset="0"/>
              <a:sym typeface="Arial"/>
            </a:endParaRPr>
          </a:p>
        </p:txBody>
      </p:sp>
      <p:sp>
        <p:nvSpPr>
          <p:cNvPr id="110" name="Google Shape;110;p2"/>
          <p:cNvSpPr txBox="1"/>
          <p:nvPr/>
        </p:nvSpPr>
        <p:spPr>
          <a:xfrm>
            <a:off x="1160865" y="2153860"/>
            <a:ext cx="2891100" cy="88413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rgbClr val="FFFFFF"/>
                </a:solidFill>
                <a:latin typeface="Oswald Light"/>
                <a:ea typeface="Oswald Light"/>
                <a:cs typeface="Oswald Light"/>
                <a:sym typeface="Oswald Light"/>
              </a:rPr>
              <a:t>Elaine Frank</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rgbClr val="FFFFFF"/>
                </a:solidFill>
                <a:latin typeface="Oswald Light"/>
                <a:ea typeface="Oswald Light"/>
                <a:cs typeface="Oswald Light"/>
                <a:sym typeface="Oswald Light"/>
              </a:rPr>
              <a:t>Cathy Barber</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rgbClr val="FFFFFF"/>
                </a:solidFill>
                <a:latin typeface="Oswald Light"/>
                <a:ea typeface="Oswald Light"/>
                <a:cs typeface="Oswald Light"/>
                <a:sym typeface="Oswald Light"/>
              </a:rPr>
              <a:t>Mark Ciocca</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FFFFFF"/>
              </a:solidFill>
              <a:latin typeface="Ubuntu Light"/>
              <a:ea typeface="Ubuntu Light"/>
              <a:cs typeface="Ubuntu Light"/>
              <a:sym typeface="Ubuntu Light"/>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FFFFFF"/>
              </a:solidFill>
              <a:latin typeface="Ubuntu Light"/>
              <a:ea typeface="Ubuntu Light"/>
              <a:cs typeface="Ubuntu Light"/>
              <a:sym typeface="Ubuntu Light"/>
            </a:endParaRPr>
          </a:p>
        </p:txBody>
      </p:sp>
      <p:sp>
        <p:nvSpPr>
          <p:cNvPr id="111" name="Google Shape;111;p2"/>
          <p:cNvSpPr txBox="1"/>
          <p:nvPr/>
        </p:nvSpPr>
        <p:spPr>
          <a:xfrm>
            <a:off x="183775" y="2011357"/>
            <a:ext cx="977100" cy="49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r>
              <a:rPr lang="en-US" sz="3000" b="0" i="0" u="none" strike="noStrike" cap="none">
                <a:solidFill>
                  <a:srgbClr val="FFFFFF"/>
                </a:solidFill>
                <a:latin typeface="Oswald SemiBold"/>
                <a:ea typeface="Oswald SemiBold"/>
                <a:cs typeface="Oswald SemiBold"/>
                <a:sym typeface="Oswald SemiBold"/>
              </a:rPr>
              <a:t>1</a:t>
            </a:r>
            <a:endParaRPr sz="1400" b="0" i="0" u="none" strike="noStrike" cap="none">
              <a:solidFill>
                <a:srgbClr val="000000"/>
              </a:solidFill>
              <a:latin typeface="Arial"/>
              <a:ea typeface="Arial"/>
              <a:cs typeface="Arial"/>
              <a:sym typeface="Arial"/>
            </a:endParaRPr>
          </a:p>
        </p:txBody>
      </p:sp>
      <p:sp>
        <p:nvSpPr>
          <p:cNvPr id="112" name="Google Shape;112;p2"/>
          <p:cNvSpPr/>
          <p:nvPr/>
        </p:nvSpPr>
        <p:spPr>
          <a:xfrm>
            <a:off x="367525" y="328871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2"/>
          <p:cNvSpPr txBox="1"/>
          <p:nvPr/>
        </p:nvSpPr>
        <p:spPr>
          <a:xfrm>
            <a:off x="159451" y="3432233"/>
            <a:ext cx="977100" cy="49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r>
              <a:rPr lang="en-US" sz="3000" b="0" i="0" u="none" strike="noStrike" cap="none">
                <a:solidFill>
                  <a:srgbClr val="FFFFFF"/>
                </a:solidFill>
                <a:latin typeface="Oswald SemiBold"/>
                <a:ea typeface="Oswald SemiBold"/>
                <a:cs typeface="Oswald SemiBold"/>
                <a:sym typeface="Oswald SemiBold"/>
              </a:rPr>
              <a:t>2</a:t>
            </a:r>
            <a:endParaRPr sz="1400" b="0" i="0" u="none" strike="noStrike" cap="none">
              <a:solidFill>
                <a:srgbClr val="000000"/>
              </a:solidFill>
              <a:latin typeface="Arial"/>
              <a:ea typeface="Arial"/>
              <a:cs typeface="Arial"/>
              <a:sym typeface="Arial"/>
            </a:endParaRPr>
          </a:p>
        </p:txBody>
      </p:sp>
      <p:sp>
        <p:nvSpPr>
          <p:cNvPr id="114" name="Google Shape;114;p2"/>
          <p:cNvSpPr/>
          <p:nvPr/>
        </p:nvSpPr>
        <p:spPr>
          <a:xfrm>
            <a:off x="367525" y="494564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2"/>
          <p:cNvSpPr txBox="1"/>
          <p:nvPr/>
        </p:nvSpPr>
        <p:spPr>
          <a:xfrm>
            <a:off x="203908" y="5084806"/>
            <a:ext cx="977100" cy="49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r>
              <a:rPr lang="en-US" sz="3000" b="0" i="0" u="none" strike="noStrike" cap="none">
                <a:solidFill>
                  <a:srgbClr val="FFFFFF"/>
                </a:solidFill>
                <a:latin typeface="Oswald SemiBold"/>
                <a:ea typeface="Oswald SemiBold"/>
                <a:cs typeface="Oswald SemiBold"/>
                <a:sym typeface="Oswald SemiBold"/>
              </a:rPr>
              <a:t>3</a:t>
            </a:r>
            <a:endParaRPr sz="1400" b="0" i="0" u="none" strike="noStrike" cap="none">
              <a:solidFill>
                <a:srgbClr val="000000"/>
              </a:solidFill>
              <a:latin typeface="Arial"/>
              <a:ea typeface="Arial"/>
              <a:cs typeface="Arial"/>
              <a:sym typeface="Arial"/>
            </a:endParaRPr>
          </a:p>
        </p:txBody>
      </p:sp>
      <p:sp>
        <p:nvSpPr>
          <p:cNvPr id="116" name="Google Shape;116;p2"/>
          <p:cNvSpPr txBox="1"/>
          <p:nvPr/>
        </p:nvSpPr>
        <p:spPr>
          <a:xfrm>
            <a:off x="1160865" y="3174832"/>
            <a:ext cx="6068700" cy="3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000" b="0" i="0" u="none" strike="noStrike" cap="none" dirty="0">
                <a:solidFill>
                  <a:srgbClr val="FFC000"/>
                </a:solidFill>
                <a:latin typeface="Oswald Medium" panose="020B0604020202020204" charset="0"/>
                <a:ea typeface="Oswald SemiBold"/>
                <a:cs typeface="Oswald SemiBold"/>
                <a:sym typeface="Oswald SemiBold"/>
              </a:rPr>
              <a:t>Safer Homes Collaborative</a:t>
            </a:r>
            <a:endParaRPr sz="1400" b="0" i="0" u="none" strike="noStrike" cap="none" dirty="0">
              <a:solidFill>
                <a:srgbClr val="FFC000"/>
              </a:solidFill>
              <a:latin typeface="Oswald Medium" panose="020B0604020202020204" charset="0"/>
              <a:sym typeface="Arial"/>
            </a:endParaRPr>
          </a:p>
        </p:txBody>
      </p:sp>
      <p:sp>
        <p:nvSpPr>
          <p:cNvPr id="117" name="Google Shape;117;p2"/>
          <p:cNvSpPr txBox="1"/>
          <p:nvPr/>
        </p:nvSpPr>
        <p:spPr>
          <a:xfrm>
            <a:off x="1160885" y="3537659"/>
            <a:ext cx="3040450" cy="42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Elizabeth Makulec</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Rick Strait</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Dr. Elizabeth Sale</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Katie Ellison</a:t>
            </a:r>
            <a:endParaRPr sz="1800" b="0" i="0" u="none" strike="noStrike" cap="none">
              <a:solidFill>
                <a:srgbClr val="000000"/>
              </a:solidFill>
              <a:latin typeface="Arial"/>
              <a:ea typeface="Arial"/>
              <a:cs typeface="Arial"/>
              <a:sym typeface="Arial"/>
            </a:endParaRPr>
          </a:p>
        </p:txBody>
      </p:sp>
      <p:sp>
        <p:nvSpPr>
          <p:cNvPr id="118" name="Google Shape;118;p2"/>
          <p:cNvSpPr txBox="1"/>
          <p:nvPr/>
        </p:nvSpPr>
        <p:spPr>
          <a:xfrm>
            <a:off x="1160865" y="4875662"/>
            <a:ext cx="2741284" cy="365574"/>
          </a:xfrm>
          <a:prstGeom prst="rect">
            <a:avLst/>
          </a:prstGeom>
          <a:solidFill>
            <a:schemeClr val="tx1">
              <a:lumMod val="75000"/>
              <a:lumOff val="25000"/>
            </a:scheme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2000" b="0" i="0" u="none" strike="noStrike" cap="none" dirty="0">
                <a:solidFill>
                  <a:srgbClr val="FFC000"/>
                </a:solidFill>
                <a:latin typeface="Oswald Medium" panose="020B0604020202020204" charset="0"/>
                <a:ea typeface="Oswald SemiBold"/>
                <a:cs typeface="Oswald SemiBold"/>
                <a:sym typeface="Oswald SemiBold"/>
              </a:rPr>
              <a:t>With Special Thanks to</a:t>
            </a:r>
            <a:endParaRPr sz="1400" b="0" i="0" u="none" strike="noStrike" cap="none" dirty="0">
              <a:solidFill>
                <a:srgbClr val="FFC000"/>
              </a:solidFill>
              <a:latin typeface="Oswald Medium" panose="020B0604020202020204" charset="0"/>
              <a:sym typeface="Arial"/>
            </a:endParaRPr>
          </a:p>
        </p:txBody>
      </p:sp>
      <p:sp>
        <p:nvSpPr>
          <p:cNvPr id="119" name="Google Shape;119;p2"/>
          <p:cNvSpPr txBox="1"/>
          <p:nvPr/>
        </p:nvSpPr>
        <p:spPr>
          <a:xfrm>
            <a:off x="1201149" y="5242921"/>
            <a:ext cx="3963673" cy="42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Dartmouth Injury Prevention Center,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Harvard Injury Control Research Center, and our partners and colleagues working in firearm suicide prevention</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1"/>
          <p:cNvSpPr txBox="1"/>
          <p:nvPr/>
        </p:nvSpPr>
        <p:spPr>
          <a:xfrm>
            <a:off x="646818" y="753417"/>
            <a:ext cx="5651313" cy="64594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MAYBE IT’S NOT THE GUNS</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graphicFrame>
        <p:nvGraphicFramePr>
          <p:cNvPr id="321" name="Google Shape;321;p21"/>
          <p:cNvGraphicFramePr/>
          <p:nvPr>
            <p:extLst>
              <p:ext uri="{D42A27DB-BD31-4B8C-83A1-F6EECF244321}">
                <p14:modId xmlns:p14="http://schemas.microsoft.com/office/powerpoint/2010/main" val="3312748572"/>
              </p:ext>
            </p:extLst>
          </p:nvPr>
        </p:nvGraphicFramePr>
        <p:xfrm>
          <a:off x="1088017" y="1752826"/>
          <a:ext cx="9225025" cy="2499400"/>
        </p:xfrm>
        <a:graphic>
          <a:graphicData uri="http://schemas.openxmlformats.org/drawingml/2006/table">
            <a:tbl>
              <a:tblPr firstRow="1" bandRow="1">
                <a:noFill/>
                <a:tableStyleId>{13891541-33A0-4503-9EE8-DB02AD3A9A53}</a:tableStyleId>
              </a:tblPr>
              <a:tblGrid>
                <a:gridCol w="5994875">
                  <a:extLst>
                    <a:ext uri="{9D8B030D-6E8A-4147-A177-3AD203B41FA5}">
                      <a16:colId xmlns:a16="http://schemas.microsoft.com/office/drawing/2014/main" val="20000"/>
                    </a:ext>
                  </a:extLst>
                </a:gridCol>
                <a:gridCol w="1649250">
                  <a:extLst>
                    <a:ext uri="{9D8B030D-6E8A-4147-A177-3AD203B41FA5}">
                      <a16:colId xmlns:a16="http://schemas.microsoft.com/office/drawing/2014/main" val="20001"/>
                    </a:ext>
                  </a:extLst>
                </a:gridCol>
                <a:gridCol w="1580900">
                  <a:extLst>
                    <a:ext uri="{9D8B030D-6E8A-4147-A177-3AD203B41FA5}">
                      <a16:colId xmlns:a16="http://schemas.microsoft.com/office/drawing/2014/main" val="20002"/>
                    </a:ext>
                  </a:extLst>
                </a:gridCol>
              </a:tblGrid>
              <a:tr h="370850">
                <a:tc gridSpan="3">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Are people who live in homes with guns more likely to have…</a:t>
                      </a:r>
                      <a:endParaRPr sz="1400" u="none" strike="noStrike" cap="none"/>
                    </a:p>
                  </a:txBody>
                  <a:tcPr marL="91450" marR="91450" marT="45725" marB="45725">
                    <a:solidFill>
                      <a:srgbClr val="29ABE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 a mental health problem?</a:t>
                      </a:r>
                      <a:endParaRPr sz="1400" u="none" strike="noStrike" cap="none"/>
                    </a:p>
                  </a:txBody>
                  <a:tcPr marL="91450" marR="91450" marT="45725" marB="45725">
                    <a:solidFill>
                      <a:srgbClr val="D8D8D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t>Yes</a:t>
                      </a:r>
                      <a:endParaRPr sz="1400" u="none" strike="noStrike" cap="none" dirty="0"/>
                    </a:p>
                  </a:txBody>
                  <a:tcPr marL="91450" marR="91450" marT="45725" marB="45725">
                    <a:solidFill>
                      <a:srgbClr val="D8D8D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t>No</a:t>
                      </a:r>
                      <a:endParaRPr sz="1400" u="none" strike="noStrike" cap="none" dirty="0"/>
                    </a:p>
                  </a:txBody>
                  <a:tcPr marL="91450" marR="91450" marT="45725" marB="45725">
                    <a:solidFill>
                      <a:srgbClr val="D8D8D8"/>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t>… seriously consider suicide?</a:t>
                      </a:r>
                      <a:endParaRPr sz="1400" u="none" strike="noStrike" cap="none" dirty="0"/>
                    </a:p>
                  </a:txBody>
                  <a:tcPr marL="91450" marR="91450" marT="45725" marB="45725">
                    <a:solidFill>
                      <a:srgbClr val="E1F4FB"/>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t>Yes</a:t>
                      </a:r>
                      <a:endParaRPr sz="1400" u="none" strike="noStrike" cap="none" dirty="0"/>
                    </a:p>
                  </a:txBody>
                  <a:tcPr marL="91450" marR="91450" marT="45725" marB="45725">
                    <a:solidFill>
                      <a:srgbClr val="E1F4FB"/>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t>No</a:t>
                      </a:r>
                      <a:endParaRPr sz="1400" u="none" strike="noStrike" cap="none" dirty="0"/>
                    </a:p>
                  </a:txBody>
                  <a:tcPr marL="91450" marR="91450" marT="45725" marB="45725">
                    <a:solidFill>
                      <a:srgbClr val="E1F4FB"/>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t>… attempt suicide?</a:t>
                      </a:r>
                      <a:endParaRPr sz="1400" u="none" strike="noStrike" cap="none" dirty="0"/>
                    </a:p>
                  </a:txBody>
                  <a:tcPr marL="91450" marR="91450" marT="45725" marB="45725">
                    <a:solidFill>
                      <a:srgbClr val="D8D8D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Yes</a:t>
                      </a:r>
                      <a:endParaRPr sz="1400" u="none" strike="noStrike" cap="none"/>
                    </a:p>
                  </a:txBody>
                  <a:tcPr marL="91450" marR="91450" marT="45725" marB="45725">
                    <a:solidFill>
                      <a:srgbClr val="D8D8D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No</a:t>
                      </a:r>
                      <a:endParaRPr sz="1400" u="none" strike="noStrike" cap="none"/>
                    </a:p>
                  </a:txBody>
                  <a:tcPr marL="91450" marR="91450" marT="45725" marB="45725">
                    <a:solidFill>
                      <a:srgbClr val="D8D8D8"/>
                    </a:solidFill>
                  </a:tcPr>
                </a:tc>
                <a:extLst>
                  <a:ext uri="{0D108BD9-81ED-4DB2-BD59-A6C34878D82A}">
                    <a16:rowId xmlns:a16="http://schemas.microsoft.com/office/drawing/2014/main" val="10003"/>
                  </a:ext>
                </a:extLst>
              </a:tr>
            </a:tbl>
          </a:graphicData>
        </a:graphic>
      </p:graphicFrame>
      <p:sp>
        <p:nvSpPr>
          <p:cNvPr id="322" name="Google Shape;322;p21"/>
          <p:cNvSpPr/>
          <p:nvPr/>
        </p:nvSpPr>
        <p:spPr>
          <a:xfrm>
            <a:off x="8715732" y="3763015"/>
            <a:ext cx="671331" cy="531664"/>
          </a:xfrm>
          <a:prstGeom prst="ellipse">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3" name="Google Shape;323;p21"/>
          <p:cNvSpPr txBox="1"/>
          <p:nvPr/>
        </p:nvSpPr>
        <p:spPr>
          <a:xfrm>
            <a:off x="1852731" y="4605691"/>
            <a:ext cx="7695595"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Oswald Medium"/>
                <a:ea typeface="Oswald Medium"/>
                <a:cs typeface="Oswald Medium"/>
                <a:sym typeface="Oswald Medium"/>
              </a:rPr>
              <a:t>Gun owners aren’t likely to be more suicidal,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lt1"/>
                </a:solidFill>
                <a:latin typeface="Oswald Medium"/>
                <a:ea typeface="Oswald Medium"/>
                <a:cs typeface="Oswald Medium"/>
                <a:sym typeface="Oswald Medium"/>
              </a:rPr>
              <a:t>just </a:t>
            </a:r>
            <a:r>
              <a:rPr lang="en-US" sz="3200" b="0" i="0" u="none" strike="noStrike" cap="none" dirty="0">
                <a:solidFill>
                  <a:srgbClr val="FFC000"/>
                </a:solidFill>
                <a:latin typeface="Oswald Medium"/>
                <a:ea typeface="Oswald Medium"/>
                <a:cs typeface="Oswald Medium"/>
                <a:sym typeface="Oswald Medium"/>
              </a:rPr>
              <a:t>more likely to die </a:t>
            </a:r>
            <a:r>
              <a:rPr lang="en-US" sz="3200" b="0" i="0" u="none" strike="noStrike" cap="none" dirty="0">
                <a:solidFill>
                  <a:schemeClr val="lt1"/>
                </a:solidFill>
                <a:latin typeface="Oswald Medium"/>
                <a:ea typeface="Oswald Medium"/>
                <a:cs typeface="Oswald Medium"/>
                <a:sym typeface="Oswald Medium"/>
              </a:rPr>
              <a:t>if they make an attempt.</a:t>
            </a:r>
            <a:endParaRPr sz="3200" b="0" i="0" u="none" strike="noStrike" cap="none" dirty="0">
              <a:solidFill>
                <a:schemeClr val="dk1"/>
              </a:solidFill>
              <a:latin typeface="Calibri"/>
              <a:ea typeface="Calibri"/>
              <a:cs typeface="Calibri"/>
              <a:sym typeface="Calibri"/>
            </a:endParaRPr>
          </a:p>
        </p:txBody>
      </p:sp>
      <p:sp>
        <p:nvSpPr>
          <p:cNvPr id="324" name="Google Shape;324;p21"/>
          <p:cNvSpPr/>
          <p:nvPr/>
        </p:nvSpPr>
        <p:spPr>
          <a:xfrm>
            <a:off x="8715733" y="3242973"/>
            <a:ext cx="671331" cy="531664"/>
          </a:xfrm>
          <a:prstGeom prst="ellipse">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5" name="Google Shape;325;p21"/>
          <p:cNvSpPr/>
          <p:nvPr/>
        </p:nvSpPr>
        <p:spPr>
          <a:xfrm>
            <a:off x="8715733" y="2683583"/>
            <a:ext cx="671331" cy="531664"/>
          </a:xfrm>
          <a:prstGeom prst="ellipse">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Google Shape;240;p13" descr="Icon&#10;&#10;Description automatically generated">
            <a:extLst>
              <a:ext uri="{FF2B5EF4-FFF2-40B4-BE49-F238E27FC236}">
                <a16:creationId xmlns:a16="http://schemas.microsoft.com/office/drawing/2014/main" id="{35BEC728-A7E9-D604-FF3E-D27B9D39A0BA}"/>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3" name="Google Shape;333;p22"/>
          <p:cNvSpPr txBox="1"/>
          <p:nvPr/>
        </p:nvSpPr>
        <p:spPr>
          <a:xfrm>
            <a:off x="6905337" y="4641211"/>
            <a:ext cx="4875254" cy="1938952"/>
          </a:xfrm>
          <a:prstGeom prst="rect">
            <a:avLst/>
          </a:prstGeom>
          <a:noFill/>
          <a:ln>
            <a:noFill/>
          </a:ln>
        </p:spPr>
        <p:txBody>
          <a:bodyPr spcFirstLastPara="1" wrap="square" lIns="91425" tIns="45700" rIns="91425" bIns="45700" anchor="t" anchorCtr="0">
            <a:spAutoFit/>
          </a:bodyPr>
          <a:lstStyle/>
          <a:p>
            <a:pPr algn="ctr">
              <a:buClr>
                <a:schemeClr val="lt1"/>
              </a:buClr>
              <a:buSzPts val="1800"/>
            </a:pPr>
            <a:r>
              <a:rPr lang="en-US" sz="2400" b="0" i="1" u="none" strike="noStrike" cap="none">
                <a:solidFill>
                  <a:schemeClr val="lt1"/>
                </a:solidFill>
                <a:latin typeface="Calibri"/>
                <a:ea typeface="Calibri"/>
                <a:cs typeface="Calibri"/>
                <a:sym typeface="Calibri"/>
              </a:rPr>
              <a:t>Encourage putting time and distance between</a:t>
            </a:r>
            <a:r>
              <a:rPr lang="en-US" sz="2400" i="1">
                <a:solidFill>
                  <a:schemeClr val="lt1"/>
                </a:solidFill>
                <a:latin typeface="Calibri"/>
                <a:ea typeface="Calibri"/>
                <a:cs typeface="Calibri"/>
                <a:sym typeface="Calibri"/>
              </a:rPr>
              <a:t> </a:t>
            </a:r>
            <a:r>
              <a:rPr lang="en-US" sz="2400" b="0" i="1" u="none" strike="noStrike" cap="none">
                <a:solidFill>
                  <a:schemeClr val="lt1"/>
                </a:solidFill>
                <a:latin typeface="Calibri"/>
                <a:ea typeface="Calibri"/>
                <a:cs typeface="Calibri"/>
                <a:sym typeface="Calibri"/>
              </a:rPr>
              <a:t>a person in emotional crisis and access</a:t>
            </a:r>
            <a:r>
              <a:rPr lang="en-US" sz="2400" i="1">
                <a:solidFill>
                  <a:schemeClr val="lt1"/>
                </a:solidFill>
                <a:latin typeface="Calibri"/>
                <a:ea typeface="Calibri"/>
                <a:cs typeface="Calibri"/>
                <a:sym typeface="Calibri"/>
              </a:rPr>
              <a:t> to</a:t>
            </a:r>
            <a:endParaRPr lang="en-US" sz="2400" b="0" i="0" u="none" strike="noStrike" cap="none">
              <a:solidFill>
                <a:schemeClr val="lt1"/>
              </a:solidFill>
              <a:latin typeface="Arial"/>
              <a:ea typeface="Arial"/>
              <a:cs typeface="Arial"/>
            </a:endParaRPr>
          </a:p>
          <a:p>
            <a:pPr algn="ctr">
              <a:buClr>
                <a:srgbClr val="F36306"/>
              </a:buClr>
              <a:buSzPts val="1800"/>
            </a:pPr>
            <a:r>
              <a:rPr lang="en-US" sz="2400" b="1" i="1" u="none" strike="noStrike" cap="none">
                <a:solidFill>
                  <a:srgbClr val="FFC000"/>
                </a:solidFill>
                <a:latin typeface="Calibri"/>
                <a:ea typeface="Calibri"/>
                <a:cs typeface="Calibri"/>
                <a:sym typeface="Calibri"/>
              </a:rPr>
              <a:t>ALL/ANY lethal means</a:t>
            </a:r>
            <a:r>
              <a:rPr lang="en-US" sz="2400" b="1" i="1">
                <a:solidFill>
                  <a:srgbClr val="FFC000"/>
                </a:solidFill>
                <a:latin typeface="Calibri"/>
                <a:ea typeface="Calibri"/>
                <a:cs typeface="Calibri"/>
                <a:sym typeface="Calibri"/>
              </a:rPr>
              <a:t> </a:t>
            </a:r>
            <a:endParaRPr sz="2400" b="0" i="0" u="none" strike="noStrike" cap="none">
              <a:solidFill>
                <a:srgbClr val="FFC000"/>
              </a:solidFill>
              <a:latin typeface="Arial"/>
              <a:ea typeface="Arial"/>
              <a:cs typeface="Arial"/>
            </a:endParaRPr>
          </a:p>
          <a:p>
            <a:pPr marL="0" marR="0" lvl="0" indent="0" algn="ctr" rtl="0">
              <a:lnSpc>
                <a:spcPct val="100000"/>
              </a:lnSpc>
              <a:spcBef>
                <a:spcPts val="0"/>
              </a:spcBef>
              <a:spcAft>
                <a:spcPts val="0"/>
              </a:spcAft>
              <a:buClr>
                <a:schemeClr val="lt1"/>
              </a:buClr>
              <a:buSzPts val="1800"/>
              <a:buFont typeface="Arial"/>
              <a:buNone/>
            </a:pPr>
            <a:r>
              <a:rPr lang="en-US" sz="2400" b="0" i="1" u="none" strike="noStrike" cap="none">
                <a:solidFill>
                  <a:schemeClr val="lt1"/>
                </a:solidFill>
                <a:latin typeface="Calibri"/>
                <a:ea typeface="Calibri"/>
                <a:cs typeface="Calibri"/>
                <a:sym typeface="Calibri"/>
              </a:rPr>
              <a:t>to POTENTIALLY save a life</a:t>
            </a:r>
            <a:endParaRPr sz="2400" b="0" i="0" u="none" strike="noStrike" cap="none">
              <a:solidFill>
                <a:schemeClr val="lt1"/>
              </a:solidFill>
              <a:latin typeface="Arial"/>
              <a:ea typeface="Arial"/>
              <a:cs typeface="Arial"/>
            </a:endParaRPr>
          </a:p>
        </p:txBody>
      </p:sp>
      <p:pic>
        <p:nvPicPr>
          <p:cNvPr id="2" name="Picture 2" descr="A picture containing person, person&#10;&#10;Description automatically generated">
            <a:extLst>
              <a:ext uri="{FF2B5EF4-FFF2-40B4-BE49-F238E27FC236}">
                <a16:creationId xmlns:a16="http://schemas.microsoft.com/office/drawing/2014/main" id="{097E1DB8-EE64-AE57-4E3C-4CD2A1EC5E11}"/>
              </a:ext>
            </a:extLst>
          </p:cNvPr>
          <p:cNvPicPr>
            <a:picLocks noChangeAspect="1"/>
          </p:cNvPicPr>
          <p:nvPr/>
        </p:nvPicPr>
        <p:blipFill>
          <a:blip r:embed="rId3"/>
          <a:stretch>
            <a:fillRect/>
          </a:stretch>
        </p:blipFill>
        <p:spPr>
          <a:xfrm>
            <a:off x="0" y="-66"/>
            <a:ext cx="6905625" cy="6858131"/>
          </a:xfrm>
          <a:prstGeom prst="rect">
            <a:avLst/>
          </a:prstGeom>
        </p:spPr>
      </p:pic>
      <p:pic>
        <p:nvPicPr>
          <p:cNvPr id="3" name="Picture 3" descr="Icon&#10;&#10;Description automatically generated">
            <a:extLst>
              <a:ext uri="{FF2B5EF4-FFF2-40B4-BE49-F238E27FC236}">
                <a16:creationId xmlns:a16="http://schemas.microsoft.com/office/drawing/2014/main" id="{D5A3CEA2-E615-34DB-B193-B81AC0C139FB}"/>
              </a:ext>
            </a:extLst>
          </p:cNvPr>
          <p:cNvPicPr>
            <a:picLocks noChangeAspect="1"/>
          </p:cNvPicPr>
          <p:nvPr/>
        </p:nvPicPr>
        <p:blipFill>
          <a:blip r:embed="rId4"/>
          <a:stretch>
            <a:fillRect/>
          </a:stretch>
        </p:blipFill>
        <p:spPr>
          <a:xfrm>
            <a:off x="7062338" y="160487"/>
            <a:ext cx="4572000" cy="4572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3"/>
          <p:cNvSpPr txBox="1"/>
          <p:nvPr/>
        </p:nvSpPr>
        <p:spPr>
          <a:xfrm>
            <a:off x="614528" y="665579"/>
            <a:ext cx="10693715" cy="691507"/>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WHY HAVE THE CONVERSATION?</a:t>
            </a:r>
            <a:endParaRPr sz="3600" b="0" i="1" u="none" strike="noStrike" cap="none">
              <a:solidFill>
                <a:srgbClr val="FFC000"/>
              </a:solidFill>
              <a:latin typeface="Calibri"/>
              <a:ea typeface="Calibri"/>
              <a:cs typeface="Calibri"/>
              <a:sym typeface="Calibri"/>
            </a:endParaRPr>
          </a:p>
        </p:txBody>
      </p:sp>
      <p:sp>
        <p:nvSpPr>
          <p:cNvPr id="340" name="Google Shape;340;p23"/>
          <p:cNvSpPr/>
          <p:nvPr/>
        </p:nvSpPr>
        <p:spPr>
          <a:xfrm>
            <a:off x="1032079" y="144557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23"/>
          <p:cNvSpPr txBox="1"/>
          <p:nvPr/>
        </p:nvSpPr>
        <p:spPr>
          <a:xfrm>
            <a:off x="1940692" y="1581685"/>
            <a:ext cx="7746625"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You recognize the warning signs or have a gut feeling </a:t>
            </a:r>
            <a:endParaRPr sz="1400" b="0" i="0" u="none" strike="noStrike" cap="none" dirty="0">
              <a:solidFill>
                <a:srgbClr val="FFC000"/>
              </a:solidFill>
              <a:latin typeface="Oswald Medium" panose="020B0604020202020204" charset="0"/>
              <a:sym typeface="Arial"/>
            </a:endParaRPr>
          </a:p>
        </p:txBody>
      </p:sp>
      <p:grpSp>
        <p:nvGrpSpPr>
          <p:cNvPr id="342" name="Google Shape;342;p23"/>
          <p:cNvGrpSpPr/>
          <p:nvPr/>
        </p:nvGrpSpPr>
        <p:grpSpPr>
          <a:xfrm>
            <a:off x="1101332" y="1552371"/>
            <a:ext cx="471093" cy="507607"/>
            <a:chOff x="685475" y="2318350"/>
            <a:chExt cx="297749" cy="296200"/>
          </a:xfrm>
        </p:grpSpPr>
        <p:sp>
          <p:nvSpPr>
            <p:cNvPr id="343" name="Google Shape;343;p2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44" name="Google Shape;344;p23"/>
            <p:cNvSpPr/>
            <p:nvPr/>
          </p:nvSpPr>
          <p:spPr>
            <a:xfrm>
              <a:off x="839849"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45" name="Google Shape;345;p2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46" name="Google Shape;346;p23"/>
          <p:cNvSpPr txBox="1"/>
          <p:nvPr/>
        </p:nvSpPr>
        <p:spPr>
          <a:xfrm>
            <a:off x="1940692" y="2166775"/>
            <a:ext cx="8607608" cy="3950342"/>
          </a:xfrm>
          <a:prstGeom prst="rect">
            <a:avLst/>
          </a:prstGeom>
          <a:noFill/>
          <a:ln>
            <a:noFill/>
          </a:ln>
        </p:spPr>
        <p:txBody>
          <a:bodyPr spcFirstLastPara="1" wrap="square" lIns="91425" tIns="91425" rIns="91425" bIns="91425" anchor="b" anchorCtr="0">
            <a:noAutofit/>
          </a:bodyPr>
          <a:lstStyle/>
          <a:p>
            <a:pPr marL="342900" marR="0" lvl="0" indent="-342900" algn="l" rtl="0">
              <a:lnSpc>
                <a:spcPct val="100000"/>
              </a:lnSpc>
              <a:spcBef>
                <a:spcPts val="0"/>
              </a:spcBef>
              <a:spcAft>
                <a:spcPts val="0"/>
              </a:spcAft>
              <a:buClr>
                <a:srgbClr val="29ABE2"/>
              </a:buClr>
              <a:buSzPts val="2000"/>
              <a:buFont typeface="Wingdings" panose="05000000000000000000" pitchFamily="2" charset="2"/>
              <a:buChar char="ü"/>
            </a:pPr>
            <a:r>
              <a:rPr lang="en-US" sz="2200" b="0" i="0" u="none" strike="noStrike" cap="none" dirty="0">
                <a:solidFill>
                  <a:srgbClr val="29ABE2"/>
                </a:solidFill>
                <a:latin typeface="Oswald Medium"/>
                <a:ea typeface="Oswald Medium"/>
                <a:cs typeface="Oswald Medium"/>
                <a:sym typeface="Oswald Medium"/>
              </a:rPr>
              <a:t>Mood – </a:t>
            </a:r>
            <a:r>
              <a:rPr lang="en-US" sz="2200" b="0" i="1" u="none" strike="noStrike" cap="none" dirty="0">
                <a:solidFill>
                  <a:schemeClr val="lt1"/>
                </a:solidFill>
                <a:latin typeface="Calibri"/>
                <a:ea typeface="Calibri"/>
                <a:cs typeface="Calibri"/>
                <a:sym typeface="Calibri"/>
              </a:rPr>
              <a:t>depressed, angry, impulsive, lethargic</a:t>
            </a:r>
            <a:endParaRPr sz="22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9ABE2"/>
              </a:buClr>
              <a:buSzPts val="2000"/>
              <a:buFont typeface="Wingdings" panose="05000000000000000000" pitchFamily="2" charset="2"/>
              <a:buChar char="ü"/>
            </a:pPr>
            <a:r>
              <a:rPr lang="en-US" sz="2200" b="0" i="0" u="none" strike="noStrike" cap="none" dirty="0">
                <a:solidFill>
                  <a:srgbClr val="29ABE2"/>
                </a:solidFill>
                <a:latin typeface="Oswald Medium"/>
                <a:ea typeface="Oswald Medium"/>
                <a:cs typeface="Oswald Medium"/>
                <a:sym typeface="Oswald Medium"/>
              </a:rPr>
              <a:t>Major life change – </a:t>
            </a:r>
            <a:r>
              <a:rPr lang="en-US" sz="2200" b="0" i="1" u="none" strike="noStrike" cap="none" dirty="0">
                <a:solidFill>
                  <a:schemeClr val="lt1"/>
                </a:solidFill>
                <a:latin typeface="Calibri"/>
                <a:ea typeface="Calibri"/>
                <a:cs typeface="Calibri"/>
                <a:sym typeface="Calibri"/>
              </a:rPr>
              <a:t>facing a breakup, legal/money challenges,  or another personal setback that represents a loss</a:t>
            </a:r>
            <a:endParaRPr sz="22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9ABE2"/>
              </a:buClr>
              <a:buSzPts val="2000"/>
              <a:buFont typeface="Wingdings" panose="05000000000000000000" pitchFamily="2" charset="2"/>
              <a:buChar char="ü"/>
            </a:pPr>
            <a:r>
              <a:rPr lang="en-US" sz="2200" b="0" i="0" u="none" strike="noStrike" cap="none" dirty="0">
                <a:solidFill>
                  <a:srgbClr val="29ABE2"/>
                </a:solidFill>
                <a:latin typeface="Oswald Medium"/>
                <a:ea typeface="Oswald Medium"/>
                <a:cs typeface="Oswald Medium"/>
                <a:sym typeface="Oswald Medium"/>
              </a:rPr>
              <a:t>Substance use or misuse – </a:t>
            </a:r>
            <a:r>
              <a:rPr lang="en-US" sz="2200" b="0" i="1" u="none" strike="noStrike" cap="none" dirty="0">
                <a:solidFill>
                  <a:schemeClr val="lt1"/>
                </a:solidFill>
                <a:latin typeface="Calibri"/>
                <a:ea typeface="Calibri"/>
                <a:cs typeface="Calibri"/>
                <a:sym typeface="Calibri"/>
              </a:rPr>
              <a:t>increase in prescription or recreational drugs or alcohol</a:t>
            </a:r>
            <a:endParaRPr sz="22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9ABE2"/>
              </a:buClr>
              <a:buSzPts val="2000"/>
              <a:buFont typeface="Wingdings" panose="05000000000000000000" pitchFamily="2" charset="2"/>
              <a:buChar char="ü"/>
            </a:pPr>
            <a:r>
              <a:rPr lang="en-US" sz="2200" b="1" i="0" u="none" strike="noStrike" cap="none" dirty="0">
                <a:solidFill>
                  <a:srgbClr val="29ABE2"/>
                </a:solidFill>
                <a:latin typeface="Oswald"/>
                <a:ea typeface="Oswald"/>
                <a:cs typeface="Oswald"/>
                <a:sym typeface="Oswald"/>
              </a:rPr>
              <a:t>Behaviors – </a:t>
            </a:r>
            <a:r>
              <a:rPr lang="en-US" sz="2200" b="0" i="1" u="none" strike="noStrike" cap="none" dirty="0">
                <a:solidFill>
                  <a:schemeClr val="lt1"/>
                </a:solidFill>
                <a:latin typeface="Calibri"/>
                <a:ea typeface="Calibri"/>
                <a:cs typeface="Calibri"/>
                <a:sym typeface="Calibri"/>
              </a:rPr>
              <a:t>withdrawing from usual activities, writing or drawing about suicide/death, absenteeism or presenteeism, reckless behaviors, giving things away, acquiring or having access to lethal means</a:t>
            </a:r>
            <a:endParaRPr sz="22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9ABE2"/>
              </a:buClr>
              <a:buSzPts val="2000"/>
              <a:buFont typeface="Wingdings" panose="05000000000000000000" pitchFamily="2" charset="2"/>
              <a:buChar char="ü"/>
            </a:pPr>
            <a:r>
              <a:rPr lang="en-US" sz="2200" b="1" i="0" u="none" strike="noStrike" cap="none" dirty="0">
                <a:solidFill>
                  <a:srgbClr val="29ABE2"/>
                </a:solidFill>
                <a:latin typeface="Oswald"/>
                <a:ea typeface="Oswald"/>
                <a:cs typeface="Oswald"/>
                <a:sym typeface="Oswald"/>
              </a:rPr>
              <a:t>Affect/Emotion – </a:t>
            </a:r>
            <a:r>
              <a:rPr lang="en-US" sz="2200" b="0" i="1" u="none" strike="noStrike" cap="none" dirty="0">
                <a:solidFill>
                  <a:schemeClr val="lt1"/>
                </a:solidFill>
                <a:latin typeface="Calibri"/>
                <a:ea typeface="Calibri"/>
                <a:cs typeface="Calibri"/>
                <a:sym typeface="Calibri"/>
              </a:rPr>
              <a:t>hopeless, sense of burden, trapped or stuck with no way out of the circumstances, unexplained euphoric shift like the weight has lifted off their shoulders</a:t>
            </a:r>
            <a:endParaRPr sz="2200" b="1" i="0" u="none" strike="noStrike" cap="none" dirty="0">
              <a:solidFill>
                <a:srgbClr val="29ABE2"/>
              </a:solidFill>
              <a:latin typeface="Oswald"/>
              <a:ea typeface="Oswald"/>
              <a:cs typeface="Oswald"/>
              <a:sym typeface="Oswald"/>
            </a:endParaRPr>
          </a:p>
        </p:txBody>
      </p:sp>
      <p:pic>
        <p:nvPicPr>
          <p:cNvPr id="2" name="Google Shape;240;p13" descr="Icon&#10;&#10;Description automatically generated">
            <a:extLst>
              <a:ext uri="{FF2B5EF4-FFF2-40B4-BE49-F238E27FC236}">
                <a16:creationId xmlns:a16="http://schemas.microsoft.com/office/drawing/2014/main" id="{5E0513A8-8DB9-8DBA-75BC-757FE79B8D79}"/>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2"/>
          <p:cNvSpPr txBox="1"/>
          <p:nvPr/>
        </p:nvSpPr>
        <p:spPr>
          <a:xfrm>
            <a:off x="1229031" y="5646770"/>
            <a:ext cx="836101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12"/>
          <p:cNvSpPr txBox="1"/>
          <p:nvPr/>
        </p:nvSpPr>
        <p:spPr>
          <a:xfrm>
            <a:off x="956441" y="6324526"/>
            <a:ext cx="53340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Courtesy of Worried About A Veteran</a:t>
            </a:r>
            <a:endParaRPr sz="1200" b="0" i="0" u="none" strike="noStrike" cap="none">
              <a:solidFill>
                <a:schemeClr val="lt1"/>
              </a:solidFill>
              <a:latin typeface="Calibri"/>
              <a:ea typeface="Calibri"/>
              <a:cs typeface="Calibri"/>
              <a:sym typeface="Calibri"/>
            </a:endParaRPr>
          </a:p>
        </p:txBody>
      </p:sp>
      <p:pic>
        <p:nvPicPr>
          <p:cNvPr id="3" name="Google Shape;227;p12" descr="Icon&#10;&#10;Description automatically generated">
            <a:extLst>
              <a:ext uri="{FF2B5EF4-FFF2-40B4-BE49-F238E27FC236}">
                <a16:creationId xmlns:a16="http://schemas.microsoft.com/office/drawing/2014/main" id="{78E5E885-9CE6-68F8-D815-322D612ACCA0}"/>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pic>
        <p:nvPicPr>
          <p:cNvPr id="2" name="Online Media 1" title="SMVF_ELENA_FINAL">
            <a:hlinkClick r:id="" action="ppaction://media"/>
            <a:extLst>
              <a:ext uri="{FF2B5EF4-FFF2-40B4-BE49-F238E27FC236}">
                <a16:creationId xmlns:a16="http://schemas.microsoft.com/office/drawing/2014/main" id="{A35F5EF2-DA94-4BE6-9DB0-7EC1153FAA31}"/>
              </a:ext>
            </a:extLst>
          </p:cNvPr>
          <p:cNvPicPr>
            <a:picLocks noRot="1" noChangeAspect="1"/>
          </p:cNvPicPr>
          <p:nvPr>
            <a:videoFile r:link="rId1"/>
          </p:nvPr>
        </p:nvPicPr>
        <p:blipFill>
          <a:blip r:embed="rId5"/>
          <a:stretch>
            <a:fillRect/>
          </a:stretch>
        </p:blipFill>
        <p:spPr>
          <a:xfrm>
            <a:off x="601805" y="667697"/>
            <a:ext cx="9802627" cy="55226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4"/>
          <p:cNvSpPr txBox="1"/>
          <p:nvPr/>
        </p:nvSpPr>
        <p:spPr>
          <a:xfrm>
            <a:off x="627785" y="672689"/>
            <a:ext cx="10693715" cy="922527"/>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WHEN &amp; WHERE TO HAVE THE CONVERSATION?</a:t>
            </a:r>
            <a:endParaRPr sz="3600" b="0" i="1" u="none" strike="noStrike" cap="none">
              <a:solidFill>
                <a:srgbClr val="FFC000"/>
              </a:solidFill>
              <a:latin typeface="Calibri"/>
              <a:ea typeface="Calibri"/>
              <a:cs typeface="Calibri"/>
              <a:sym typeface="Calibri"/>
            </a:endParaRPr>
          </a:p>
        </p:txBody>
      </p:sp>
      <p:sp>
        <p:nvSpPr>
          <p:cNvPr id="354" name="Google Shape;354;p24"/>
          <p:cNvSpPr/>
          <p:nvPr/>
        </p:nvSpPr>
        <p:spPr>
          <a:xfrm>
            <a:off x="878531" y="207109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4"/>
          <p:cNvSpPr txBox="1"/>
          <p:nvPr/>
        </p:nvSpPr>
        <p:spPr>
          <a:xfrm>
            <a:off x="1695706" y="2183682"/>
            <a:ext cx="7746625"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chemeClr val="bg1"/>
                </a:solidFill>
                <a:latin typeface="Oswald" panose="020B0604020202020204" charset="0"/>
                <a:ea typeface="Oswald SemiBold"/>
                <a:cs typeface="Oswald SemiBold"/>
                <a:sym typeface="Oswald SemiBold"/>
              </a:rPr>
              <a:t>ASAP – life vs death</a:t>
            </a:r>
            <a:endParaRPr sz="1400" b="0" i="0" u="none" strike="noStrike" cap="none" dirty="0">
              <a:solidFill>
                <a:schemeClr val="bg1"/>
              </a:solidFill>
              <a:latin typeface="Oswald" panose="020B0604020202020204" charset="0"/>
              <a:sym typeface="Arial"/>
            </a:endParaRPr>
          </a:p>
        </p:txBody>
      </p:sp>
      <p:grpSp>
        <p:nvGrpSpPr>
          <p:cNvPr id="356" name="Google Shape;356;p24"/>
          <p:cNvGrpSpPr/>
          <p:nvPr/>
        </p:nvGrpSpPr>
        <p:grpSpPr>
          <a:xfrm>
            <a:off x="947784" y="2163674"/>
            <a:ext cx="471094" cy="507607"/>
            <a:chOff x="685475" y="2318350"/>
            <a:chExt cx="297750" cy="296200"/>
          </a:xfrm>
        </p:grpSpPr>
        <p:sp>
          <p:nvSpPr>
            <p:cNvPr id="357" name="Google Shape;357;p24"/>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8" name="Google Shape;358;p2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9" name="Google Shape;359;p24"/>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361" name="Google Shape;361;p24"/>
          <p:cNvGrpSpPr/>
          <p:nvPr/>
        </p:nvGrpSpPr>
        <p:grpSpPr>
          <a:xfrm>
            <a:off x="947784" y="3237691"/>
            <a:ext cx="471094" cy="507607"/>
            <a:chOff x="685475" y="2318350"/>
            <a:chExt cx="297750" cy="296200"/>
          </a:xfrm>
        </p:grpSpPr>
        <p:sp>
          <p:nvSpPr>
            <p:cNvPr id="362" name="Google Shape;362;p24"/>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63" name="Google Shape;363;p2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64" name="Google Shape;364;p24"/>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65" name="Google Shape;365;p24"/>
          <p:cNvSpPr/>
          <p:nvPr/>
        </p:nvSpPr>
        <p:spPr>
          <a:xfrm>
            <a:off x="888619" y="313089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4"/>
          <p:cNvSpPr txBox="1"/>
          <p:nvPr/>
        </p:nvSpPr>
        <p:spPr>
          <a:xfrm>
            <a:off x="1695706" y="3248162"/>
            <a:ext cx="7746625"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chemeClr val="bg1"/>
                </a:solidFill>
                <a:latin typeface="Oswald" panose="020B0604020202020204" charset="0"/>
                <a:ea typeface="Oswald SemiBold"/>
                <a:cs typeface="Oswald SemiBold"/>
                <a:sym typeface="Oswald SemiBold"/>
              </a:rPr>
              <a:t>Concern for safety</a:t>
            </a:r>
            <a:endParaRPr sz="1400" b="0" i="0" u="none" strike="noStrike" cap="none" dirty="0">
              <a:solidFill>
                <a:schemeClr val="bg1"/>
              </a:solidFill>
              <a:latin typeface="Oswald" panose="020B0604020202020204" charset="0"/>
              <a:sym typeface="Arial"/>
            </a:endParaRPr>
          </a:p>
        </p:txBody>
      </p:sp>
      <p:sp>
        <p:nvSpPr>
          <p:cNvPr id="367" name="Google Shape;367;p24"/>
          <p:cNvSpPr/>
          <p:nvPr/>
        </p:nvSpPr>
        <p:spPr>
          <a:xfrm>
            <a:off x="890719" y="419069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68" name="Google Shape;368;p24"/>
          <p:cNvGrpSpPr/>
          <p:nvPr/>
        </p:nvGrpSpPr>
        <p:grpSpPr>
          <a:xfrm>
            <a:off x="956486" y="4297493"/>
            <a:ext cx="471094" cy="507607"/>
            <a:chOff x="685475" y="2318350"/>
            <a:chExt cx="297750" cy="296200"/>
          </a:xfrm>
        </p:grpSpPr>
        <p:sp>
          <p:nvSpPr>
            <p:cNvPr id="369" name="Google Shape;369;p24"/>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70" name="Google Shape;370;p2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71" name="Google Shape;371;p24"/>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72" name="Google Shape;372;p24"/>
          <p:cNvSpPr txBox="1"/>
          <p:nvPr/>
        </p:nvSpPr>
        <p:spPr>
          <a:xfrm>
            <a:off x="1695706" y="4281054"/>
            <a:ext cx="7746625" cy="496022"/>
          </a:xfrm>
          <a:prstGeom prst="rect">
            <a:avLst/>
          </a:prstGeom>
          <a:noFill/>
          <a:ln>
            <a:noFill/>
          </a:ln>
        </p:spPr>
        <p:txBody>
          <a:bodyPr spcFirstLastPara="1" wrap="square" lIns="91425" tIns="91425" rIns="91425" bIns="91425" anchor="b" anchorCtr="0">
            <a:noAutofit/>
          </a:bodyPr>
          <a:lstStyle/>
          <a:p>
            <a:pPr lvl="0">
              <a:buClr>
                <a:srgbClr val="2D2929"/>
              </a:buClr>
              <a:buSzPts val="2400"/>
            </a:pPr>
            <a:r>
              <a:rPr lang="en-US" sz="2400" b="0" i="0" u="none" strike="noStrike" cap="none" dirty="0">
                <a:solidFill>
                  <a:schemeClr val="bg1"/>
                </a:solidFill>
                <a:latin typeface="Oswald" panose="020B0604020202020204" charset="0"/>
                <a:ea typeface="Oswald SemiBold"/>
                <a:cs typeface="Oswald SemiBold"/>
                <a:sym typeface="Oswald SemiBold"/>
              </a:rPr>
              <a:t>Where it’s convenient</a:t>
            </a:r>
            <a:r>
              <a:rPr lang="en-US" sz="2400" dirty="0">
                <a:solidFill>
                  <a:schemeClr val="bg1"/>
                </a:solidFill>
                <a:latin typeface="Oswald" panose="020B0604020202020204" charset="0"/>
                <a:ea typeface="Oswald SemiBold"/>
                <a:cs typeface="Oswald SemiBold"/>
                <a:sym typeface="Oswald SemiBold"/>
              </a:rPr>
              <a:t>, familiar</a:t>
            </a:r>
            <a:r>
              <a:rPr lang="en-US" sz="2400" b="0" i="0" u="none" strike="noStrike" cap="none" dirty="0">
                <a:solidFill>
                  <a:schemeClr val="bg1"/>
                </a:solidFill>
                <a:latin typeface="Oswald" panose="020B0604020202020204" charset="0"/>
                <a:ea typeface="Oswald SemiBold"/>
                <a:cs typeface="Oswald SemiBold"/>
                <a:sym typeface="Oswald SemiBold"/>
              </a:rPr>
              <a:t>, private, and safe</a:t>
            </a:r>
            <a:endParaRPr sz="2400" b="0" i="0" u="none" strike="noStrike" cap="none" dirty="0">
              <a:solidFill>
                <a:schemeClr val="bg1"/>
              </a:solidFill>
              <a:latin typeface="Oswald" panose="020B0604020202020204" charset="0"/>
              <a:ea typeface="Oswald SemiBold"/>
              <a:cs typeface="Oswald SemiBold"/>
              <a:sym typeface="Oswald SemiBold"/>
            </a:endParaRPr>
          </a:p>
        </p:txBody>
      </p:sp>
      <p:pic>
        <p:nvPicPr>
          <p:cNvPr id="2" name="Google Shape;240;p13" descr="Icon&#10;&#10;Description automatically generated">
            <a:extLst>
              <a:ext uri="{FF2B5EF4-FFF2-40B4-BE49-F238E27FC236}">
                <a16:creationId xmlns:a16="http://schemas.microsoft.com/office/drawing/2014/main" id="{2EE9C474-E1E4-15C0-53F3-709D63FB6FF8}"/>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5"/>
          <p:cNvSpPr txBox="1"/>
          <p:nvPr/>
        </p:nvSpPr>
        <p:spPr>
          <a:xfrm>
            <a:off x="672325" y="644209"/>
            <a:ext cx="10693715" cy="968011"/>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START THE CONVERSATION – </a:t>
            </a:r>
            <a:r>
              <a:rPr lang="en-US" sz="3600" b="0" i="1" u="none" strike="noStrike" cap="none">
                <a:solidFill>
                  <a:srgbClr val="FFC000"/>
                </a:solidFill>
                <a:latin typeface="Calibri"/>
                <a:ea typeface="Calibri"/>
                <a:cs typeface="Calibri"/>
                <a:sym typeface="Calibri"/>
              </a:rPr>
              <a:t>ask about suicide </a:t>
            </a:r>
            <a:endParaRPr sz="1400" b="0" i="0" u="none" strike="noStrike" cap="none">
              <a:solidFill>
                <a:srgbClr val="FFC000"/>
              </a:solidFill>
              <a:latin typeface="Arial"/>
              <a:ea typeface="Arial"/>
              <a:cs typeface="Arial"/>
              <a:sym typeface="Arial"/>
            </a:endParaRPr>
          </a:p>
        </p:txBody>
      </p:sp>
      <p:sp>
        <p:nvSpPr>
          <p:cNvPr id="379" name="Google Shape;379;p25"/>
          <p:cNvSpPr/>
          <p:nvPr/>
        </p:nvSpPr>
        <p:spPr>
          <a:xfrm>
            <a:off x="1066309" y="189528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5"/>
          <p:cNvSpPr txBox="1"/>
          <p:nvPr/>
        </p:nvSpPr>
        <p:spPr>
          <a:xfrm>
            <a:off x="1881181" y="1811163"/>
            <a:ext cx="6092359"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Express care and concern for their well-being</a:t>
            </a:r>
            <a:endParaRPr sz="1400" b="0" i="0" u="none" strike="noStrike" cap="none" dirty="0">
              <a:solidFill>
                <a:srgbClr val="FFC000"/>
              </a:solidFill>
              <a:latin typeface="Oswald Medium" panose="020B0604020202020204" charset="0"/>
              <a:sym typeface="Arial"/>
            </a:endParaRPr>
          </a:p>
        </p:txBody>
      </p:sp>
      <p:sp>
        <p:nvSpPr>
          <p:cNvPr id="381" name="Google Shape;381;p25"/>
          <p:cNvSpPr txBox="1"/>
          <p:nvPr/>
        </p:nvSpPr>
        <p:spPr>
          <a:xfrm>
            <a:off x="1881181" y="2259623"/>
            <a:ext cx="8094092" cy="1315783"/>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2D2929"/>
              </a:buClr>
              <a:buSzPts val="1300"/>
              <a:buFont typeface="Ubuntu Light"/>
              <a:buNone/>
            </a:pPr>
            <a:r>
              <a:rPr lang="en-US" sz="2400" b="0" i="1" u="none" strike="noStrike" cap="none">
                <a:solidFill>
                  <a:schemeClr val="lt1"/>
                </a:solidFill>
                <a:latin typeface="Calibri"/>
                <a:ea typeface="Calibri"/>
                <a:cs typeface="Calibri"/>
                <a:sym typeface="Calibri"/>
              </a:rPr>
              <a:t>“Because of X, Y, Z, I am worried about you.”</a:t>
            </a:r>
            <a:endParaRPr lang="en-US" sz="800" b="0" i="1" u="none" strike="noStrike" cap="none">
              <a:solidFill>
                <a:schemeClr val="lt1"/>
              </a:solidFill>
              <a:latin typeface="Calibri"/>
              <a:ea typeface="Calibri"/>
              <a:cs typeface="Calibri"/>
              <a:sym typeface="Calibri"/>
            </a:endParaRPr>
          </a:p>
          <a:p>
            <a:pPr marL="0" marR="0" lvl="0" indent="0" algn="l" rtl="0">
              <a:spcBef>
                <a:spcPts val="0"/>
              </a:spcBef>
              <a:spcAft>
                <a:spcPts val="0"/>
              </a:spcAft>
              <a:buClr>
                <a:srgbClr val="2D2929"/>
              </a:buClr>
              <a:buSzPts val="1300"/>
              <a:buFont typeface="Ubuntu Light"/>
              <a:buNone/>
            </a:pPr>
            <a:r>
              <a:rPr lang="en-US" sz="2400" b="0" i="1" u="none" strike="noStrike" cap="none">
                <a:solidFill>
                  <a:schemeClr val="lt1"/>
                </a:solidFill>
                <a:latin typeface="Calibri"/>
                <a:ea typeface="Calibri"/>
                <a:cs typeface="Calibri"/>
                <a:sym typeface="Calibri"/>
              </a:rPr>
              <a:t>“I have noticed lately you’ve been X, Y, and Z. Are you okay?”</a:t>
            </a:r>
            <a:endParaRPr sz="2400" b="0" i="0" u="none" strike="noStrike" cap="none">
              <a:solidFill>
                <a:srgbClr val="000000"/>
              </a:solidFill>
              <a:sym typeface="Arial"/>
            </a:endParaRPr>
          </a:p>
          <a:p>
            <a:pPr marL="0" marR="0" lvl="0" indent="0" algn="l" rtl="0">
              <a:spcBef>
                <a:spcPts val="0"/>
              </a:spcBef>
              <a:spcAft>
                <a:spcPts val="0"/>
              </a:spcAft>
              <a:buClr>
                <a:srgbClr val="2D2929"/>
              </a:buClr>
              <a:buSzPts val="1300"/>
              <a:buFont typeface="Ubuntu Light"/>
              <a:buNone/>
            </a:pPr>
            <a:endParaRPr sz="1800" b="0" i="1" u="none" strike="noStrike" cap="none">
              <a:solidFill>
                <a:schemeClr val="lt1"/>
              </a:solidFill>
              <a:latin typeface="Calibri"/>
              <a:ea typeface="Calibri"/>
              <a:cs typeface="Calibri"/>
              <a:sym typeface="Calibri"/>
            </a:endParaRPr>
          </a:p>
          <a:p>
            <a:pPr marL="0" marR="0" lvl="0" indent="0" algn="l" rtl="0">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sp>
        <p:nvSpPr>
          <p:cNvPr id="382" name="Google Shape;382;p25"/>
          <p:cNvSpPr/>
          <p:nvPr/>
        </p:nvSpPr>
        <p:spPr>
          <a:xfrm>
            <a:off x="1027636" y="357498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25"/>
          <p:cNvSpPr txBox="1"/>
          <p:nvPr/>
        </p:nvSpPr>
        <p:spPr>
          <a:xfrm>
            <a:off x="1881181" y="3462279"/>
            <a:ext cx="8590937" cy="46044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Ask directly about suicide</a:t>
            </a:r>
          </a:p>
        </p:txBody>
      </p:sp>
      <p:grpSp>
        <p:nvGrpSpPr>
          <p:cNvPr id="385" name="Google Shape;385;p25"/>
          <p:cNvGrpSpPr/>
          <p:nvPr/>
        </p:nvGrpSpPr>
        <p:grpSpPr>
          <a:xfrm>
            <a:off x="1120934" y="3690640"/>
            <a:ext cx="435655" cy="507607"/>
            <a:chOff x="707874" y="2318350"/>
            <a:chExt cx="275351" cy="296200"/>
          </a:xfrm>
        </p:grpSpPr>
        <p:sp>
          <p:nvSpPr>
            <p:cNvPr id="386" name="Google Shape;386;p25"/>
            <p:cNvSpPr/>
            <p:nvPr/>
          </p:nvSpPr>
          <p:spPr>
            <a:xfrm>
              <a:off x="707874" y="237257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87" name="Google Shape;387;p2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88" name="Google Shape;388;p2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89" name="Google Shape;389;p25"/>
          <p:cNvSpPr txBox="1"/>
          <p:nvPr/>
        </p:nvSpPr>
        <p:spPr>
          <a:xfrm>
            <a:off x="1030726" y="1939501"/>
            <a:ext cx="609600" cy="63277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390" name="Google Shape;390;p25"/>
          <p:cNvGrpSpPr/>
          <p:nvPr/>
        </p:nvGrpSpPr>
        <p:grpSpPr>
          <a:xfrm>
            <a:off x="1133259" y="1988839"/>
            <a:ext cx="471094" cy="507607"/>
            <a:chOff x="685475" y="2318350"/>
            <a:chExt cx="297750" cy="296200"/>
          </a:xfrm>
        </p:grpSpPr>
        <p:sp>
          <p:nvSpPr>
            <p:cNvPr id="391" name="Google Shape;391;p2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2" name="Google Shape;392;p2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3" name="Google Shape;393;p2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2" name="Google Shape;240;p13" descr="Icon&#10;&#10;Description automatically generated">
            <a:extLst>
              <a:ext uri="{FF2B5EF4-FFF2-40B4-BE49-F238E27FC236}">
                <a16:creationId xmlns:a16="http://schemas.microsoft.com/office/drawing/2014/main" id="{12EED5CB-0D64-0F9F-156A-0903B7AEAE54}"/>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
        <p:nvSpPr>
          <p:cNvPr id="3" name="Google Shape;314;p41">
            <a:extLst>
              <a:ext uri="{FF2B5EF4-FFF2-40B4-BE49-F238E27FC236}">
                <a16:creationId xmlns:a16="http://schemas.microsoft.com/office/drawing/2014/main" id="{2D13BE89-2497-3AB6-D031-637D48376D83}"/>
              </a:ext>
            </a:extLst>
          </p:cNvPr>
          <p:cNvSpPr txBox="1">
            <a:spLocks/>
          </p:cNvSpPr>
          <p:nvPr/>
        </p:nvSpPr>
        <p:spPr>
          <a:xfrm>
            <a:off x="1881181" y="3915588"/>
            <a:ext cx="9045349" cy="2633614"/>
          </a:xfrm>
          <a:prstGeom prst="rect">
            <a:avLst/>
          </a:prstGeom>
          <a:no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
                <a:srgbClr val="2D2929"/>
              </a:buClr>
              <a:buSzPts val="1300"/>
              <a:buFont typeface="Ubuntu Light"/>
              <a:buNone/>
              <a:tabLst/>
              <a:defRPr/>
            </a:pPr>
            <a:r>
              <a:rPr kumimoji="0" lang="en-US" sz="2400" b="0" i="1" u="none" strike="noStrike" kern="0" cap="none" spc="0" normalizeH="0" baseline="0" noProof="0">
                <a:ln>
                  <a:noFill/>
                </a:ln>
                <a:solidFill>
                  <a:schemeClr val="bg1"/>
                </a:solidFill>
                <a:effectLst/>
                <a:uLnTx/>
                <a:uFillTx/>
                <a:latin typeface="Calibri"/>
                <a:cs typeface="Calibri"/>
                <a:sym typeface="Ubuntu Light"/>
              </a:rPr>
              <a:t>“Are you thinking about suicide?”</a:t>
            </a:r>
            <a:endParaRPr lang="en-US" sz="2400" b="0" i="1" u="none" strike="noStrike" kern="0" cap="none" spc="0" normalizeH="0" baseline="0" noProof="0">
              <a:ln>
                <a:noFill/>
              </a:ln>
              <a:solidFill>
                <a:schemeClr val="bg1"/>
              </a:solidFill>
              <a:effectLst/>
              <a:uLnTx/>
              <a:uFillTx/>
              <a:latin typeface="Calibri"/>
              <a:cs typeface="Calibri"/>
            </a:endParaRPr>
          </a:p>
          <a:p>
            <a:pPr marL="0" indent="0">
              <a:spcAft>
                <a:spcPts val="800"/>
              </a:spcAft>
              <a:defRPr/>
            </a:pPr>
            <a:r>
              <a:rPr kumimoji="0" lang="en-US" sz="2400" b="0" i="1" u="none" strike="noStrike" kern="0" cap="none" spc="0" normalizeH="0" baseline="0" noProof="0">
                <a:ln>
                  <a:noFill/>
                </a:ln>
                <a:solidFill>
                  <a:schemeClr val="bg1"/>
                </a:solidFill>
                <a:effectLst/>
                <a:uLnTx/>
                <a:uFillTx/>
                <a:latin typeface="Calibri"/>
                <a:cs typeface="Calibri"/>
                <a:sym typeface="Ubuntu Light"/>
              </a:rPr>
              <a:t>“Are you thinking about killing yourself?”</a:t>
            </a:r>
            <a:r>
              <a:rPr lang="en-US" sz="2400" i="1" kern="0">
                <a:solidFill>
                  <a:schemeClr val="bg1"/>
                </a:solidFill>
                <a:latin typeface="Calibri"/>
                <a:cs typeface="Calibri"/>
              </a:rPr>
              <a:t> </a:t>
            </a:r>
            <a:endParaRPr lang="en-US" sz="2400" b="0" i="1" u="none" strike="noStrike" kern="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800"/>
              </a:spcAft>
              <a:buClr>
                <a:srgbClr val="2D2929"/>
              </a:buClr>
              <a:buSzPts val="1300"/>
              <a:buFont typeface="Ubuntu Light"/>
              <a:buNone/>
              <a:tabLst/>
              <a:defRPr/>
            </a:pPr>
            <a:r>
              <a:rPr lang="en-US" sz="2400" i="1" kern="0">
                <a:solidFill>
                  <a:schemeClr val="bg1"/>
                </a:solidFill>
                <a:latin typeface="Calibri"/>
                <a:cs typeface="Calibri"/>
              </a:rPr>
              <a:t>“It’s not uncommon for people to think about suicide when they are going through a hard time like you are. I’m wondering if you have thought about ending your life.”</a:t>
            </a:r>
            <a:endParaRPr lang="en-US" sz="2400" b="0" i="1" u="none" strike="noStrike" kern="0" cap="none" spc="0" normalizeH="0" baseline="0" noProof="0">
              <a:ln>
                <a:noFill/>
              </a:ln>
              <a:solidFill>
                <a:schemeClr val="bg1"/>
              </a:solidFill>
              <a:effectLst/>
              <a:uLnTx/>
              <a:uFillTx/>
              <a:latin typeface="Calibri"/>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5"/>
          <p:cNvSpPr txBox="1"/>
          <p:nvPr/>
        </p:nvSpPr>
        <p:spPr>
          <a:xfrm>
            <a:off x="672325" y="644209"/>
            <a:ext cx="10693715" cy="968011"/>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Practice asking the question – </a:t>
            </a:r>
            <a:r>
              <a:rPr lang="en-US" sz="3600" b="0" i="1" u="none" strike="noStrike" cap="none">
                <a:solidFill>
                  <a:srgbClr val="FFC000"/>
                </a:solidFill>
                <a:latin typeface="Calibri"/>
                <a:ea typeface="Calibri"/>
                <a:cs typeface="Calibri"/>
                <a:sym typeface="Calibri"/>
              </a:rPr>
              <a:t>ask about suicide </a:t>
            </a:r>
            <a:endParaRPr sz="1400" b="0" i="0" u="none" strike="noStrike" cap="none">
              <a:solidFill>
                <a:srgbClr val="FFC000"/>
              </a:solidFill>
              <a:latin typeface="Arial"/>
              <a:ea typeface="Arial"/>
              <a:cs typeface="Arial"/>
              <a:sym typeface="Arial"/>
            </a:endParaRPr>
          </a:p>
        </p:txBody>
      </p:sp>
      <p:grpSp>
        <p:nvGrpSpPr>
          <p:cNvPr id="394" name="Google Shape;394;p25"/>
          <p:cNvGrpSpPr/>
          <p:nvPr/>
        </p:nvGrpSpPr>
        <p:grpSpPr>
          <a:xfrm>
            <a:off x="1065083" y="2202401"/>
            <a:ext cx="471094" cy="507607"/>
            <a:chOff x="685475" y="2318350"/>
            <a:chExt cx="297750" cy="296200"/>
          </a:xfrm>
        </p:grpSpPr>
        <p:sp>
          <p:nvSpPr>
            <p:cNvPr id="395" name="Google Shape;395;p2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6" name="Google Shape;396;p2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7" name="Google Shape;397;p2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98" name="Google Shape;398;p25"/>
          <p:cNvSpPr/>
          <p:nvPr/>
        </p:nvSpPr>
        <p:spPr>
          <a:xfrm>
            <a:off x="995830" y="209560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5"/>
          <p:cNvSpPr txBox="1"/>
          <p:nvPr/>
        </p:nvSpPr>
        <p:spPr>
          <a:xfrm>
            <a:off x="1918932" y="2095605"/>
            <a:ext cx="6092359" cy="864621"/>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i="1">
                <a:solidFill>
                  <a:schemeClr val="bg1"/>
                </a:solidFill>
                <a:latin typeface="Calibri" panose="020F0502020204030204" pitchFamily="34" charset="0"/>
                <a:ea typeface="Oswald SemiBold"/>
                <a:cs typeface="Calibri" panose="020F0502020204030204" pitchFamily="34" charset="0"/>
                <a:sym typeface="Oswald SemiBold"/>
              </a:rPr>
              <a:t>“Are you thinking about suicide?”</a:t>
            </a:r>
          </a:p>
          <a:p>
            <a:pPr marL="0" marR="0" lvl="0" indent="0" algn="l" rtl="0">
              <a:lnSpc>
                <a:spcPct val="100000"/>
              </a:lnSpc>
              <a:spcBef>
                <a:spcPts val="0"/>
              </a:spcBef>
              <a:spcAft>
                <a:spcPts val="0"/>
              </a:spcAft>
              <a:buClr>
                <a:srgbClr val="2D2929"/>
              </a:buClr>
              <a:buSzPts val="2400"/>
              <a:buFont typeface="Oswald SemiBold"/>
              <a:buNone/>
            </a:pPr>
            <a:r>
              <a:rPr lang="en-US" sz="2400" b="0" i="1" u="none" strike="noStrike" cap="none">
                <a:solidFill>
                  <a:schemeClr val="bg1"/>
                </a:solidFill>
                <a:latin typeface="Calibri" panose="020F0502020204030204" pitchFamily="34" charset="0"/>
                <a:ea typeface="Oswald SemiBold"/>
                <a:cs typeface="Calibri" panose="020F0502020204030204" pitchFamily="34" charset="0"/>
                <a:sym typeface="Oswald SemiBold"/>
              </a:rPr>
              <a:t>“Are you thinking about killing yourself?”</a:t>
            </a:r>
            <a:endParaRPr sz="1400" b="0" i="0" u="none" strike="noStrike" cap="none">
              <a:solidFill>
                <a:srgbClr val="000000"/>
              </a:solidFill>
              <a:latin typeface="Arial"/>
              <a:ea typeface="Arial"/>
              <a:cs typeface="Arial"/>
              <a:sym typeface="Arial"/>
            </a:endParaRPr>
          </a:p>
        </p:txBody>
      </p:sp>
      <p:sp>
        <p:nvSpPr>
          <p:cNvPr id="2" name="Google Shape;399;p25">
            <a:extLst>
              <a:ext uri="{FF2B5EF4-FFF2-40B4-BE49-F238E27FC236}">
                <a16:creationId xmlns:a16="http://schemas.microsoft.com/office/drawing/2014/main" id="{07E76227-F035-7665-3F7B-564F3EA49386}"/>
              </a:ext>
            </a:extLst>
          </p:cNvPr>
          <p:cNvSpPr txBox="1"/>
          <p:nvPr/>
        </p:nvSpPr>
        <p:spPr>
          <a:xfrm>
            <a:off x="1918932" y="3429000"/>
            <a:ext cx="6092359" cy="130973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9600" i="1">
                <a:solidFill>
                  <a:srgbClr val="00B0F0"/>
                </a:solidFill>
                <a:latin typeface="Calibri" panose="020F0502020204030204" pitchFamily="34" charset="0"/>
                <a:ea typeface="Oswald SemiBold"/>
                <a:cs typeface="Calibri" panose="020F0502020204030204" pitchFamily="34" charset="0"/>
                <a:sym typeface="Oswald SemiBold"/>
              </a:rPr>
              <a:t>“NO”</a:t>
            </a:r>
          </a:p>
        </p:txBody>
      </p:sp>
      <p:pic>
        <p:nvPicPr>
          <p:cNvPr id="3" name="Google Shape;240;p13" descr="Icon&#10;&#10;Description automatically generated">
            <a:extLst>
              <a:ext uri="{FF2B5EF4-FFF2-40B4-BE49-F238E27FC236}">
                <a16:creationId xmlns:a16="http://schemas.microsoft.com/office/drawing/2014/main" id="{408927B6-892A-1246-78E7-196624B6A24E}"/>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extLst>
      <p:ext uri="{BB962C8B-B14F-4D97-AF65-F5344CB8AC3E}">
        <p14:creationId xmlns:p14="http://schemas.microsoft.com/office/powerpoint/2010/main" val="198825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6"/>
          <p:cNvSpPr txBox="1"/>
          <p:nvPr/>
        </p:nvSpPr>
        <p:spPr>
          <a:xfrm>
            <a:off x="371475" y="180719"/>
            <a:ext cx="11638776" cy="959604"/>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dirty="0">
                <a:solidFill>
                  <a:srgbClr val="FFC000"/>
                </a:solidFill>
                <a:latin typeface="Oswald SemiBold"/>
                <a:ea typeface="Oswald SemiBold"/>
                <a:cs typeface="Oswald SemiBold"/>
                <a:sym typeface="Oswald SemiBold"/>
              </a:rPr>
              <a:t>CONTINUE THE CONVERSATION </a:t>
            </a:r>
            <a:r>
              <a:rPr lang="en-US" sz="3600" b="0" i="1" u="none" strike="noStrike" cap="none" dirty="0">
                <a:solidFill>
                  <a:srgbClr val="FFC000"/>
                </a:solidFill>
                <a:latin typeface="Oswald SemiBold"/>
                <a:ea typeface="Oswald SemiBold"/>
                <a:cs typeface="Oswald SemiBold"/>
                <a:sym typeface="Oswald SemiBold"/>
              </a:rPr>
              <a:t>–</a:t>
            </a:r>
            <a:r>
              <a:rPr lang="en-US" sz="3600" b="1" i="0" u="none" strike="noStrike" cap="none" dirty="0">
                <a:solidFill>
                  <a:srgbClr val="FFC000"/>
                </a:solidFill>
                <a:latin typeface="Oswald SemiBold"/>
                <a:ea typeface="Oswald SemiBold"/>
                <a:cs typeface="Oswald SemiBold"/>
                <a:sym typeface="Oswald SemiBold"/>
              </a:rPr>
              <a:t> </a:t>
            </a:r>
            <a:r>
              <a:rPr lang="en-US" sz="3200" b="0" i="1" u="none" strike="noStrike" cap="none" dirty="0">
                <a:solidFill>
                  <a:srgbClr val="FFC000"/>
                </a:solidFill>
                <a:latin typeface="Calibri"/>
                <a:ea typeface="Calibri"/>
                <a:cs typeface="Calibri"/>
                <a:sym typeface="Calibri"/>
              </a:rPr>
              <a:t>when the answer is “No”</a:t>
            </a:r>
            <a:endParaRPr lang="en-US" sz="3200" b="0" i="0" u="none" strike="noStrike" cap="none" dirty="0">
              <a:solidFill>
                <a:srgbClr val="FFC000"/>
              </a:solidFill>
              <a:latin typeface="Arial"/>
              <a:ea typeface="Arial"/>
              <a:cs typeface="Arial"/>
            </a:endParaRPr>
          </a:p>
        </p:txBody>
      </p:sp>
      <p:sp>
        <p:nvSpPr>
          <p:cNvPr id="408" name="Google Shape;408;p26"/>
          <p:cNvSpPr/>
          <p:nvPr/>
        </p:nvSpPr>
        <p:spPr>
          <a:xfrm>
            <a:off x="895395" y="182885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6"/>
          <p:cNvSpPr txBox="1"/>
          <p:nvPr/>
        </p:nvSpPr>
        <p:spPr>
          <a:xfrm>
            <a:off x="1838648" y="1719853"/>
            <a:ext cx="8641016" cy="2589423"/>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lvl="0">
              <a:buClr>
                <a:srgbClr val="2D2929"/>
              </a:buClr>
              <a:buSzPts val="2400"/>
            </a:pPr>
            <a:r>
              <a:rPr lang="en-US" sz="2800" dirty="0">
                <a:solidFill>
                  <a:srgbClr val="FFC000"/>
                </a:solidFill>
                <a:latin typeface="Oswald Medium" panose="020B0604020202020204" charset="0"/>
                <a:ea typeface="Oswald SemiBold"/>
                <a:cs typeface="Oswald SemiBold"/>
                <a:sym typeface="Oswald SemiBold"/>
              </a:rPr>
              <a:t>Reinforce your care and concern</a:t>
            </a:r>
            <a:endParaRPr lang="en-US" sz="2800" dirty="0">
              <a:solidFill>
                <a:srgbClr val="FFC000"/>
              </a:solidFill>
              <a:latin typeface="Oswald Medium" panose="020B0604020202020204" charset="0"/>
            </a:endParaRPr>
          </a:p>
          <a:p>
            <a:pPr>
              <a:buClr>
                <a:srgbClr val="2D2929"/>
              </a:buClr>
              <a:buSzPts val="1300"/>
            </a:pPr>
            <a:r>
              <a:rPr lang="en-US" sz="2400" b="0" i="1" u="none" strike="noStrike" cap="none" dirty="0">
                <a:solidFill>
                  <a:schemeClr val="lt1"/>
                </a:solidFill>
                <a:latin typeface="Calibri"/>
                <a:ea typeface="Calibri"/>
                <a:cs typeface="Calibri"/>
                <a:sym typeface="Calibri"/>
              </a:rPr>
              <a:t>“I’m glad to hear that you’re not thinking about suicide, now.”</a:t>
            </a:r>
            <a:r>
              <a:rPr lang="en-US" sz="2400" i="1" dirty="0">
                <a:solidFill>
                  <a:schemeClr val="lt1"/>
                </a:solidFill>
                <a:latin typeface="Calibri"/>
                <a:ea typeface="Calibri"/>
                <a:cs typeface="Calibri"/>
                <a:sym typeface="Calibri"/>
              </a:rPr>
              <a:t> </a:t>
            </a:r>
            <a:endParaRPr sz="2400" b="0" i="1" u="none" strike="noStrike" cap="none" dirty="0">
              <a:solidFill>
                <a:schemeClr val="lt1"/>
              </a:solidFill>
              <a:latin typeface="Calibri"/>
              <a:ea typeface="Calibri"/>
              <a:cs typeface="Calibri"/>
            </a:endParaRPr>
          </a:p>
          <a:p>
            <a:pPr>
              <a:buClr>
                <a:srgbClr val="2D2929"/>
              </a:buClr>
              <a:buSzPts val="1300"/>
            </a:pPr>
            <a:r>
              <a:rPr lang="en-US" sz="2400" b="0" i="1" u="none" strike="noStrike" cap="none" dirty="0">
                <a:solidFill>
                  <a:schemeClr val="lt1"/>
                </a:solidFill>
                <a:latin typeface="Calibri"/>
                <a:ea typeface="Calibri"/>
                <a:cs typeface="Calibri"/>
                <a:sym typeface="Calibri"/>
              </a:rPr>
              <a:t>“I want you to know that I care about you.”</a:t>
            </a:r>
            <a:r>
              <a:rPr lang="en-US" sz="2400" i="1" dirty="0">
                <a:solidFill>
                  <a:schemeClr val="lt1"/>
                </a:solidFill>
                <a:latin typeface="Calibri"/>
                <a:ea typeface="Calibri"/>
                <a:cs typeface="Calibri"/>
                <a:sym typeface="Calibri"/>
              </a:rPr>
              <a:t>  </a:t>
            </a:r>
            <a:endParaRPr sz="2400" b="0" i="1" u="none" strike="noStrike" cap="none" dirty="0">
              <a:solidFill>
                <a:srgbClr val="000000"/>
              </a:solidFill>
              <a:latin typeface="Calibri"/>
            </a:endParaRPr>
          </a:p>
          <a:p>
            <a:pPr marL="0" marR="0" lvl="0" indent="0" algn="l" rtl="0">
              <a:lnSpc>
                <a:spcPct val="100000"/>
              </a:lnSpc>
              <a:spcBef>
                <a:spcPts val="0"/>
              </a:spcBef>
              <a:spcAft>
                <a:spcPts val="0"/>
              </a:spcAft>
              <a:buClr>
                <a:srgbClr val="2D2929"/>
              </a:buClr>
              <a:buSzPts val="1300"/>
              <a:buFont typeface="Ubuntu Light"/>
              <a:buNone/>
            </a:pPr>
            <a:r>
              <a:rPr lang="en-US" sz="2400" b="0" i="1" u="none" strike="noStrike" cap="none" dirty="0">
                <a:solidFill>
                  <a:schemeClr val="lt1"/>
                </a:solidFill>
                <a:latin typeface="Calibri"/>
                <a:ea typeface="Calibri"/>
                <a:cs typeface="Calibri"/>
                <a:sym typeface="Calibri"/>
              </a:rPr>
              <a:t>“I want you to know I am here for you if you ever do start to think about suicide.”</a:t>
            </a:r>
            <a:endParaRPr sz="2400" b="0" i="1" u="none" strike="noStrike" cap="none" dirty="0">
              <a:solidFill>
                <a:schemeClr val="lt1"/>
              </a:solidFill>
              <a:latin typeface="Calibri"/>
              <a:ea typeface="Calibri"/>
              <a:cs typeface="Calibri"/>
            </a:endParaRPr>
          </a:p>
          <a:p>
            <a:pPr marL="0" marR="0" lvl="0" indent="0" algn="l" rtl="0">
              <a:lnSpc>
                <a:spcPct val="100000"/>
              </a:lnSpc>
              <a:spcBef>
                <a:spcPts val="0"/>
              </a:spcBef>
              <a:spcAft>
                <a:spcPts val="0"/>
              </a:spcAft>
              <a:buClr>
                <a:srgbClr val="2D2929"/>
              </a:buClr>
              <a:buSzPts val="1300"/>
              <a:buFont typeface="Ubuntu Light"/>
              <a:buNone/>
            </a:pPr>
            <a:r>
              <a:rPr lang="en-US" sz="2400" b="0" i="1" u="none" strike="noStrike" cap="none" dirty="0">
                <a:solidFill>
                  <a:schemeClr val="lt1"/>
                </a:solidFill>
                <a:latin typeface="Calibri"/>
                <a:ea typeface="Calibri"/>
                <a:cs typeface="Calibri"/>
                <a:sym typeface="Calibri"/>
              </a:rPr>
              <a:t>“If that should ever change, free and confidential help is available.”</a:t>
            </a:r>
            <a:endParaRPr sz="2400" b="0" i="1" u="none" strike="noStrike" cap="none" dirty="0">
              <a:solidFill>
                <a:schemeClr val="lt1"/>
              </a:solidFill>
              <a:latin typeface="Calibri"/>
              <a:ea typeface="Calibri"/>
              <a:cs typeface="Calibri"/>
            </a:endParaRPr>
          </a:p>
          <a:p>
            <a:pPr marL="0" marR="0" lvl="0" indent="0" algn="l" rtl="0">
              <a:lnSpc>
                <a:spcPct val="100000"/>
              </a:lnSpc>
              <a:spcBef>
                <a:spcPts val="0"/>
              </a:spcBef>
              <a:spcAft>
                <a:spcPts val="0"/>
              </a:spcAft>
              <a:buClr>
                <a:srgbClr val="2D2929"/>
              </a:buClr>
              <a:buSzPts val="1300"/>
              <a:buFont typeface="Ubuntu Light"/>
              <a:buNone/>
            </a:pPr>
            <a:endParaRPr sz="2400" b="0" i="1" u="none" strike="noStrike" cap="none" dirty="0">
              <a:solidFill>
                <a:schemeClr val="lt1"/>
              </a:solidFill>
              <a:latin typeface="Calibri"/>
              <a:ea typeface="Calibri"/>
              <a:cs typeface="Calibri"/>
            </a:endParaRPr>
          </a:p>
          <a:p>
            <a:pPr marL="0" marR="0" lvl="0" indent="0" algn="l" rtl="0">
              <a:lnSpc>
                <a:spcPct val="100000"/>
              </a:lnSpc>
              <a:spcBef>
                <a:spcPts val="0"/>
              </a:spcBef>
              <a:spcAft>
                <a:spcPts val="0"/>
              </a:spcAft>
              <a:buClr>
                <a:srgbClr val="2D2929"/>
              </a:buClr>
              <a:buSzPts val="1300"/>
              <a:buFont typeface="Ubuntu Light"/>
              <a:buNone/>
            </a:pPr>
            <a:endParaRPr sz="2400" b="0" i="1" u="none" strike="noStrike" cap="none" dirty="0">
              <a:solidFill>
                <a:schemeClr val="lt1"/>
              </a:solidFill>
              <a:latin typeface="Calibri"/>
              <a:ea typeface="Calibri"/>
              <a:cs typeface="Calibri"/>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grpSp>
        <p:nvGrpSpPr>
          <p:cNvPr id="418" name="Google Shape;418;p26"/>
          <p:cNvGrpSpPr/>
          <p:nvPr/>
        </p:nvGrpSpPr>
        <p:grpSpPr>
          <a:xfrm>
            <a:off x="965261" y="1938898"/>
            <a:ext cx="471094" cy="507607"/>
            <a:chOff x="685475" y="2318350"/>
            <a:chExt cx="297750" cy="296200"/>
          </a:xfrm>
        </p:grpSpPr>
        <p:sp>
          <p:nvSpPr>
            <p:cNvPr id="419" name="Google Shape;419;p26"/>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0" name="Google Shape;420;p26"/>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1" name="Google Shape;421;p26"/>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6"/>
          <p:cNvSpPr txBox="1"/>
          <p:nvPr/>
        </p:nvSpPr>
        <p:spPr>
          <a:xfrm>
            <a:off x="647699" y="180719"/>
            <a:ext cx="11362551" cy="959604"/>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dirty="0">
                <a:solidFill>
                  <a:srgbClr val="FFC000"/>
                </a:solidFill>
                <a:latin typeface="Oswald SemiBold"/>
                <a:ea typeface="Oswald SemiBold"/>
                <a:cs typeface="Oswald SemiBold"/>
                <a:sym typeface="Oswald SemiBold"/>
              </a:rPr>
              <a:t>CONTINUE THE CONVERSATION </a:t>
            </a:r>
            <a:r>
              <a:rPr lang="en-US" sz="3600" b="0" i="1" u="none" strike="noStrike" cap="none" dirty="0">
                <a:solidFill>
                  <a:srgbClr val="FFC000"/>
                </a:solidFill>
                <a:latin typeface="Oswald SemiBold"/>
                <a:ea typeface="Oswald SemiBold"/>
                <a:cs typeface="Oswald SemiBold"/>
                <a:sym typeface="Oswald SemiBold"/>
              </a:rPr>
              <a:t>–</a:t>
            </a:r>
            <a:r>
              <a:rPr lang="en-US" sz="3600" b="1" i="0" u="none" strike="noStrike" cap="none" dirty="0">
                <a:solidFill>
                  <a:srgbClr val="FFC000"/>
                </a:solidFill>
                <a:latin typeface="Oswald SemiBold"/>
                <a:ea typeface="Oswald SemiBold"/>
                <a:cs typeface="Oswald SemiBold"/>
                <a:sym typeface="Oswald SemiBold"/>
              </a:rPr>
              <a:t> </a:t>
            </a:r>
            <a:r>
              <a:rPr lang="en-US" sz="3200" b="0" i="1" u="none" strike="noStrike" cap="none" dirty="0">
                <a:solidFill>
                  <a:srgbClr val="FFC000"/>
                </a:solidFill>
                <a:latin typeface="Calibri"/>
                <a:ea typeface="Calibri"/>
                <a:cs typeface="Calibri"/>
                <a:sym typeface="Calibri"/>
              </a:rPr>
              <a:t>when the answer is “No”</a:t>
            </a:r>
            <a:endParaRPr lang="en-US" sz="3200" b="0" i="0" u="none" strike="noStrike" cap="none" dirty="0">
              <a:solidFill>
                <a:srgbClr val="FFC000"/>
              </a:solidFill>
              <a:latin typeface="Arial"/>
              <a:ea typeface="Arial"/>
              <a:cs typeface="Arial"/>
            </a:endParaRPr>
          </a:p>
        </p:txBody>
      </p:sp>
      <p:sp>
        <p:nvSpPr>
          <p:cNvPr id="408" name="Google Shape;408;p26"/>
          <p:cNvSpPr/>
          <p:nvPr/>
        </p:nvSpPr>
        <p:spPr>
          <a:xfrm>
            <a:off x="895395" y="172139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6"/>
          <p:cNvSpPr txBox="1"/>
          <p:nvPr/>
        </p:nvSpPr>
        <p:spPr>
          <a:xfrm>
            <a:off x="1827725" y="1548570"/>
            <a:ext cx="8667154" cy="2830699"/>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lvl="0">
              <a:buClr>
                <a:srgbClr val="2D2929"/>
              </a:buClr>
              <a:buSzPts val="2400"/>
            </a:pPr>
            <a:r>
              <a:rPr lang="en-US" sz="2800" dirty="0">
                <a:solidFill>
                  <a:srgbClr val="FFC000"/>
                </a:solidFill>
                <a:latin typeface="Oswald Medium" panose="020B0604020202020204" charset="0"/>
                <a:ea typeface="Oswald SemiBold"/>
                <a:cs typeface="Oswald SemiBold"/>
                <a:sym typeface="Oswald SemiBold"/>
              </a:rPr>
              <a:t>When you know there is access to lethal means in the home</a:t>
            </a:r>
          </a:p>
          <a:p>
            <a:pPr lvl="0">
              <a:buClr>
                <a:srgbClr val="2D2929"/>
              </a:buClr>
              <a:buSzPts val="2400"/>
            </a:pPr>
            <a:endParaRPr lang="en-US" sz="800" dirty="0"/>
          </a:p>
          <a:p>
            <a:pPr marL="0" marR="0" lvl="0" indent="0" algn="l" rtl="0">
              <a:lnSpc>
                <a:spcPct val="100000"/>
              </a:lnSpc>
              <a:spcBef>
                <a:spcPts val="0"/>
              </a:spcBef>
              <a:spcAft>
                <a:spcPts val="0"/>
              </a:spcAft>
              <a:buClr>
                <a:srgbClr val="2D2929"/>
              </a:buClr>
              <a:buSzPts val="1300"/>
              <a:buFont typeface="Ubuntu Light"/>
              <a:buNone/>
            </a:pPr>
            <a:r>
              <a:rPr lang="en-US" sz="2400" b="0" i="1" u="none" strike="noStrike" cap="none" dirty="0">
                <a:solidFill>
                  <a:schemeClr val="lt1"/>
                </a:solidFill>
                <a:latin typeface="Calibri"/>
                <a:ea typeface="Calibri"/>
                <a:cs typeface="Calibri"/>
                <a:sym typeface="Calibri"/>
              </a:rPr>
              <a:t>“When someone is going through a rough time, like you are, thoughts of suicide are not uncommon.  I know you have firearms in the home. I care about you. Can we work together to make sure your firearms are stored safely and responsibly, or even temporarily remove them from the home until things get better?”</a:t>
            </a:r>
            <a:endParaRPr sz="2400" b="0" i="0" u="none" strike="noStrike" cap="none" dirty="0">
              <a:solidFill>
                <a:srgbClr val="000000"/>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grpSp>
        <p:nvGrpSpPr>
          <p:cNvPr id="418" name="Google Shape;418;p26"/>
          <p:cNvGrpSpPr/>
          <p:nvPr/>
        </p:nvGrpSpPr>
        <p:grpSpPr>
          <a:xfrm>
            <a:off x="965261" y="1831436"/>
            <a:ext cx="471094" cy="507607"/>
            <a:chOff x="685475" y="2318350"/>
            <a:chExt cx="297750" cy="296200"/>
          </a:xfrm>
        </p:grpSpPr>
        <p:sp>
          <p:nvSpPr>
            <p:cNvPr id="419" name="Google Shape;419;p26"/>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0" name="Google Shape;420;p26"/>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1" name="Google Shape;421;p26"/>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319995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2"/>
          <p:cNvSpPr txBox="1"/>
          <p:nvPr/>
        </p:nvSpPr>
        <p:spPr>
          <a:xfrm>
            <a:off x="1229031" y="5646770"/>
            <a:ext cx="836101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12"/>
          <p:cNvSpPr txBox="1"/>
          <p:nvPr/>
        </p:nvSpPr>
        <p:spPr>
          <a:xfrm>
            <a:off x="1229031" y="5983977"/>
            <a:ext cx="53340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Courtesy of Worried About A Veteran</a:t>
            </a:r>
            <a:endParaRPr sz="1200" b="0" i="0" u="none" strike="noStrike" cap="none">
              <a:solidFill>
                <a:schemeClr val="lt1"/>
              </a:solidFill>
              <a:latin typeface="Calibri"/>
              <a:ea typeface="Calibri"/>
              <a:cs typeface="Calibri"/>
              <a:sym typeface="Calibri"/>
            </a:endParaRPr>
          </a:p>
        </p:txBody>
      </p:sp>
      <p:pic>
        <p:nvPicPr>
          <p:cNvPr id="3" name="Google Shape;227;p12" descr="Icon&#10;&#10;Description automatically generated">
            <a:extLst>
              <a:ext uri="{FF2B5EF4-FFF2-40B4-BE49-F238E27FC236}">
                <a16:creationId xmlns:a16="http://schemas.microsoft.com/office/drawing/2014/main" id="{78E5E885-9CE6-68F8-D815-322D612ACCA0}"/>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pic>
        <p:nvPicPr>
          <p:cNvPr id="2" name="Online Media 1" title="SMVF_LUIS_FINAL">
            <a:hlinkClick r:id="" action="ppaction://media"/>
            <a:extLst>
              <a:ext uri="{FF2B5EF4-FFF2-40B4-BE49-F238E27FC236}">
                <a16:creationId xmlns:a16="http://schemas.microsoft.com/office/drawing/2014/main" id="{F21A3F45-193E-335C-4A09-BD2771C8C6A9}"/>
              </a:ext>
            </a:extLst>
          </p:cNvPr>
          <p:cNvPicPr>
            <a:picLocks noRot="1" noChangeAspect="1"/>
          </p:cNvPicPr>
          <p:nvPr>
            <a:videoFile r:link="rId1"/>
          </p:nvPr>
        </p:nvPicPr>
        <p:blipFill>
          <a:blip r:embed="rId5"/>
          <a:stretch>
            <a:fillRect/>
          </a:stretch>
        </p:blipFill>
        <p:spPr>
          <a:xfrm>
            <a:off x="1229031" y="841939"/>
            <a:ext cx="9127118" cy="5142038"/>
          </a:xfrm>
          <a:prstGeom prst="rect">
            <a:avLst/>
          </a:prstGeom>
        </p:spPr>
      </p:pic>
    </p:spTree>
    <p:extLst>
      <p:ext uri="{BB962C8B-B14F-4D97-AF65-F5344CB8AC3E}">
        <p14:creationId xmlns:p14="http://schemas.microsoft.com/office/powerpoint/2010/main" val="163443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3"/>
          <p:cNvSpPr txBox="1"/>
          <p:nvPr/>
        </p:nvSpPr>
        <p:spPr>
          <a:xfrm>
            <a:off x="516874" y="277337"/>
            <a:ext cx="4759976" cy="914969"/>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1" i="0" u="none" strike="noStrike" cap="none" dirty="0">
                <a:solidFill>
                  <a:srgbClr val="FFC000"/>
                </a:solidFill>
                <a:latin typeface="Oswald SemiBold"/>
                <a:ea typeface="Oswald SemiBold"/>
                <a:cs typeface="Oswald SemiBold"/>
                <a:sym typeface="Oswald SemiBold"/>
              </a:rPr>
              <a:t>ABOUT THIS WORKSHOP</a:t>
            </a:r>
            <a:endParaRPr sz="3600" b="1" i="0" u="none" strike="noStrike" cap="none" dirty="0">
              <a:solidFill>
                <a:srgbClr val="FFC000"/>
              </a:solidFill>
              <a:latin typeface="Oswald SemiBold"/>
              <a:ea typeface="Oswald SemiBold"/>
              <a:cs typeface="Oswald SemiBold"/>
              <a:sym typeface="Oswald SemiBold"/>
            </a:endParaRPr>
          </a:p>
        </p:txBody>
      </p:sp>
      <p:sp>
        <p:nvSpPr>
          <p:cNvPr id="126" name="Google Shape;126;p3"/>
          <p:cNvSpPr txBox="1"/>
          <p:nvPr/>
        </p:nvSpPr>
        <p:spPr>
          <a:xfrm>
            <a:off x="831911" y="1662198"/>
            <a:ext cx="63581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dirty="0">
                <a:solidFill>
                  <a:schemeClr val="bg1"/>
                </a:solidFill>
                <a:latin typeface="Oswald SemiBold"/>
                <a:ea typeface="Oswald SemiBold"/>
                <a:cs typeface="Oswald SemiBold"/>
                <a:sym typeface="Oswald SemiBold"/>
              </a:rPr>
              <a:t>1</a:t>
            </a:r>
            <a:endParaRPr sz="1400" b="0" i="0" u="none" strike="noStrike" cap="none" dirty="0">
              <a:solidFill>
                <a:schemeClr val="bg1"/>
              </a:solidFill>
              <a:latin typeface="Arial"/>
              <a:ea typeface="Arial"/>
              <a:cs typeface="Arial"/>
              <a:sym typeface="Arial"/>
            </a:endParaRPr>
          </a:p>
        </p:txBody>
      </p:sp>
      <p:sp>
        <p:nvSpPr>
          <p:cNvPr id="127" name="Google Shape;127;p3"/>
          <p:cNvSpPr txBox="1"/>
          <p:nvPr/>
        </p:nvSpPr>
        <p:spPr>
          <a:xfrm>
            <a:off x="686736" y="2386846"/>
            <a:ext cx="3642899" cy="1234681"/>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BASED ON COUNSELING ON ACCESS TO LETHAL MEANS</a:t>
            </a:r>
            <a:endParaRPr sz="1400" b="0" i="0" u="none" strike="noStrike" cap="none" dirty="0">
              <a:solidFill>
                <a:srgbClr val="FFC000"/>
              </a:solidFill>
              <a:latin typeface="Oswald Medium" panose="020B0604020202020204" charset="0"/>
              <a:sym typeface="Arial"/>
            </a:endParaRPr>
          </a:p>
        </p:txBody>
      </p:sp>
      <p:sp>
        <p:nvSpPr>
          <p:cNvPr id="128" name="Google Shape;128;p3"/>
          <p:cNvSpPr txBox="1"/>
          <p:nvPr/>
        </p:nvSpPr>
        <p:spPr>
          <a:xfrm>
            <a:off x="724335" y="3585216"/>
            <a:ext cx="3087644" cy="3154718"/>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CALM is an evidence-based prevention resource by the Suicide Resource Center (SPRC)</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2400" b="0" i="0" u="none" strike="noStrike" cap="none">
              <a:solidFill>
                <a:srgbClr val="FFFFFF"/>
              </a:solidFill>
              <a:latin typeface="Oswald Light"/>
              <a:ea typeface="Oswald Light"/>
              <a:cs typeface="Oswald Light"/>
              <a:sym typeface="Oswald Light"/>
            </a:endParaRPr>
          </a:p>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Developed in 2006 in partnership with Dartmouth Injury Prevention Center</a:t>
            </a:r>
            <a:endParaRPr lang="en-US"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sp>
        <p:nvSpPr>
          <p:cNvPr id="129" name="Google Shape;129;p3"/>
          <p:cNvSpPr txBox="1"/>
          <p:nvPr/>
        </p:nvSpPr>
        <p:spPr>
          <a:xfrm>
            <a:off x="4461399" y="1662197"/>
            <a:ext cx="635810" cy="601271"/>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2</a:t>
            </a:r>
            <a:endParaRPr sz="1400" b="0" i="0" u="none" strike="noStrike" cap="none">
              <a:solidFill>
                <a:schemeClr val="bg1"/>
              </a:solidFill>
              <a:latin typeface="Arial"/>
              <a:ea typeface="Arial"/>
              <a:cs typeface="Arial"/>
              <a:sym typeface="Arial"/>
            </a:endParaRPr>
          </a:p>
        </p:txBody>
      </p:sp>
      <p:sp>
        <p:nvSpPr>
          <p:cNvPr id="130" name="Google Shape;130;p3"/>
          <p:cNvSpPr txBox="1"/>
          <p:nvPr/>
        </p:nvSpPr>
        <p:spPr>
          <a:xfrm>
            <a:off x="4329635" y="2266927"/>
            <a:ext cx="2987211" cy="123468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ONE PART OF SUICIDE PREVENTION</a:t>
            </a:r>
            <a:endParaRPr sz="1400" b="0" i="0" u="none" strike="noStrike" cap="none" dirty="0">
              <a:solidFill>
                <a:srgbClr val="FFC000"/>
              </a:solidFill>
              <a:latin typeface="Oswald Medium" panose="020B0604020202020204" charset="0"/>
              <a:sym typeface="Arial"/>
            </a:endParaRPr>
          </a:p>
        </p:txBody>
      </p:sp>
      <p:sp>
        <p:nvSpPr>
          <p:cNvPr id="131" name="Google Shape;131;p3"/>
          <p:cNvSpPr txBox="1"/>
          <p:nvPr/>
        </p:nvSpPr>
        <p:spPr>
          <a:xfrm>
            <a:off x="4329635" y="3585216"/>
            <a:ext cx="2644311" cy="322328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Not </a:t>
            </a:r>
            <a:r>
              <a:rPr lang="en-US" sz="2400" b="1" i="0" u="none" strike="noStrike" cap="none">
                <a:solidFill>
                  <a:srgbClr val="FFFFFF"/>
                </a:solidFill>
                <a:latin typeface="Oswald Light"/>
                <a:ea typeface="Oswald Light"/>
                <a:cs typeface="Oswald Light"/>
                <a:sym typeface="Oswald Light"/>
              </a:rPr>
              <a:t>THE</a:t>
            </a:r>
            <a:r>
              <a:rPr lang="en-US" sz="2400" b="0" i="0" u="none" strike="noStrike" cap="none">
                <a:solidFill>
                  <a:srgbClr val="FFFFFF"/>
                </a:solidFill>
                <a:latin typeface="Oswald Light"/>
                <a:ea typeface="Oswald Light"/>
                <a:cs typeface="Oswald Light"/>
                <a:sym typeface="Oswald Light"/>
              </a:rPr>
              <a:t> answer but should always be included</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2400" b="0" i="0" u="none" strike="noStrike" cap="none">
              <a:solidFill>
                <a:srgbClr val="FFFFFF"/>
              </a:solidFill>
              <a:latin typeface="Oswald Light"/>
              <a:ea typeface="Oswald Light"/>
              <a:cs typeface="Oswald Light"/>
              <a:sym typeface="Oswald Light"/>
            </a:endParaRPr>
          </a:p>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Anyone can do it – not just clinicians/ professionals</a:t>
            </a:r>
            <a:endParaRPr sz="2400" b="0" i="0" u="none" strike="noStrike" cap="none">
              <a:solidFill>
                <a:srgbClr val="000000"/>
              </a:solidFill>
              <a:latin typeface="Arial"/>
              <a:ea typeface="Arial"/>
              <a:cs typeface="Arial"/>
              <a:sym typeface="Arial"/>
            </a:endParaRPr>
          </a:p>
        </p:txBody>
      </p:sp>
      <p:sp>
        <p:nvSpPr>
          <p:cNvPr id="132" name="Google Shape;132;p3"/>
          <p:cNvSpPr txBox="1"/>
          <p:nvPr/>
        </p:nvSpPr>
        <p:spPr>
          <a:xfrm>
            <a:off x="7730602" y="1618518"/>
            <a:ext cx="57913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3</a:t>
            </a:r>
            <a:endParaRPr sz="1400" b="0" i="0" u="none" strike="noStrike" cap="none">
              <a:solidFill>
                <a:schemeClr val="bg1"/>
              </a:solidFill>
              <a:latin typeface="Arial"/>
              <a:ea typeface="Arial"/>
              <a:cs typeface="Arial"/>
              <a:sym typeface="Arial"/>
            </a:endParaRPr>
          </a:p>
        </p:txBody>
      </p:sp>
      <p:sp>
        <p:nvSpPr>
          <p:cNvPr id="133" name="Google Shape;133;p3"/>
          <p:cNvSpPr txBox="1"/>
          <p:nvPr/>
        </p:nvSpPr>
        <p:spPr>
          <a:xfrm>
            <a:off x="7660108" y="2554498"/>
            <a:ext cx="4020615" cy="89937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FOCUS ON CREATING SUICIDE-SAFER ENVIRONMENTS</a:t>
            </a:r>
            <a:endParaRPr sz="1400" b="0" i="0" u="none" strike="noStrike" cap="none" dirty="0">
              <a:solidFill>
                <a:srgbClr val="FFC000"/>
              </a:solidFill>
              <a:latin typeface="Oswald Medium" panose="020B0604020202020204" charset="0"/>
              <a:sym typeface="Arial"/>
            </a:endParaRPr>
          </a:p>
        </p:txBody>
      </p:sp>
      <p:sp>
        <p:nvSpPr>
          <p:cNvPr id="134" name="Google Shape;134;p3"/>
          <p:cNvSpPr txBox="1"/>
          <p:nvPr/>
        </p:nvSpPr>
        <p:spPr>
          <a:xfrm>
            <a:off x="7660108" y="3585216"/>
            <a:ext cx="2849554" cy="315471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Anti-suicide</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2400" b="0" i="0" u="none" strike="noStrike" cap="none">
              <a:solidFill>
                <a:srgbClr val="FFFFFF"/>
              </a:solidFill>
              <a:latin typeface="Oswald Light"/>
              <a:ea typeface="Oswald Light"/>
              <a:cs typeface="Oswald Light"/>
              <a:sym typeface="Oswald Light"/>
            </a:endParaRPr>
          </a:p>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Not anti-gun, not even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anti-drugs. </a:t>
            </a:r>
            <a:endParaRPr sz="2400" b="0" i="0" u="none" strike="noStrike" cap="none">
              <a:solidFill>
                <a:srgbClr val="000000"/>
              </a:solidFill>
              <a:latin typeface="Arial"/>
              <a:ea typeface="Arial"/>
              <a:cs typeface="Arial"/>
              <a:sym typeface="Arial"/>
            </a:endParaRPr>
          </a:p>
        </p:txBody>
      </p:sp>
      <p:pic>
        <p:nvPicPr>
          <p:cNvPr id="2" name="Google Shape;134;p3" descr="Icon&#10;&#10;Description automatically generated">
            <a:extLst>
              <a:ext uri="{FF2B5EF4-FFF2-40B4-BE49-F238E27FC236}">
                <a16:creationId xmlns:a16="http://schemas.microsoft.com/office/drawing/2014/main" id="{7D42051F-D168-F48F-CD8B-257C90A087BF}"/>
              </a:ext>
            </a:extLst>
          </p:cNvPr>
          <p:cNvPicPr preferRelativeResize="0"/>
          <p:nvPr/>
        </p:nvPicPr>
        <p:blipFill rotWithShape="1">
          <a:blip r:embed="rId3">
            <a:alphaModFix/>
          </a:blip>
          <a:srcRect/>
          <a:stretch/>
        </p:blipFill>
        <p:spPr>
          <a:xfrm>
            <a:off x="10133096" y="4843304"/>
            <a:ext cx="1471466" cy="147146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5"/>
          <p:cNvSpPr txBox="1"/>
          <p:nvPr/>
        </p:nvSpPr>
        <p:spPr>
          <a:xfrm>
            <a:off x="672325" y="644209"/>
            <a:ext cx="10693715" cy="968011"/>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Practice asking the question – </a:t>
            </a:r>
            <a:r>
              <a:rPr lang="en-US" sz="3600" b="0" i="1" u="none" strike="noStrike" cap="none">
                <a:solidFill>
                  <a:srgbClr val="FFC000"/>
                </a:solidFill>
                <a:latin typeface="Calibri"/>
                <a:ea typeface="Calibri"/>
                <a:cs typeface="Calibri"/>
                <a:sym typeface="Calibri"/>
              </a:rPr>
              <a:t>ask about suicide </a:t>
            </a:r>
            <a:endParaRPr sz="1400" b="0" i="0" u="none" strike="noStrike" cap="none">
              <a:solidFill>
                <a:srgbClr val="FFC000"/>
              </a:solidFill>
              <a:latin typeface="Arial"/>
              <a:ea typeface="Arial"/>
              <a:cs typeface="Arial"/>
              <a:sym typeface="Arial"/>
            </a:endParaRPr>
          </a:p>
        </p:txBody>
      </p:sp>
      <p:grpSp>
        <p:nvGrpSpPr>
          <p:cNvPr id="394" name="Google Shape;394;p25"/>
          <p:cNvGrpSpPr/>
          <p:nvPr/>
        </p:nvGrpSpPr>
        <p:grpSpPr>
          <a:xfrm>
            <a:off x="1065083" y="2202401"/>
            <a:ext cx="471094" cy="507607"/>
            <a:chOff x="685475" y="2318350"/>
            <a:chExt cx="297750" cy="296200"/>
          </a:xfrm>
        </p:grpSpPr>
        <p:sp>
          <p:nvSpPr>
            <p:cNvPr id="395" name="Google Shape;395;p2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6" name="Google Shape;396;p2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7" name="Google Shape;397;p2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98" name="Google Shape;398;p25"/>
          <p:cNvSpPr/>
          <p:nvPr/>
        </p:nvSpPr>
        <p:spPr>
          <a:xfrm>
            <a:off x="995830" y="209560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5"/>
          <p:cNvSpPr txBox="1"/>
          <p:nvPr/>
        </p:nvSpPr>
        <p:spPr>
          <a:xfrm>
            <a:off x="1918932" y="2095605"/>
            <a:ext cx="6092359" cy="864621"/>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i="1">
                <a:solidFill>
                  <a:schemeClr val="bg1"/>
                </a:solidFill>
                <a:latin typeface="Calibri" panose="020F0502020204030204" pitchFamily="34" charset="0"/>
                <a:ea typeface="Oswald SemiBold"/>
                <a:cs typeface="Calibri" panose="020F0502020204030204" pitchFamily="34" charset="0"/>
                <a:sym typeface="Oswald SemiBold"/>
              </a:rPr>
              <a:t>“Are you thinking about suicide?”</a:t>
            </a:r>
          </a:p>
          <a:p>
            <a:pPr marL="0" marR="0" lvl="0" indent="0" algn="l" rtl="0">
              <a:lnSpc>
                <a:spcPct val="100000"/>
              </a:lnSpc>
              <a:spcBef>
                <a:spcPts val="0"/>
              </a:spcBef>
              <a:spcAft>
                <a:spcPts val="0"/>
              </a:spcAft>
              <a:buClr>
                <a:srgbClr val="2D2929"/>
              </a:buClr>
              <a:buSzPts val="2400"/>
              <a:buFont typeface="Oswald SemiBold"/>
              <a:buNone/>
            </a:pPr>
            <a:r>
              <a:rPr lang="en-US" sz="2400" b="0" i="1" u="none" strike="noStrike" cap="none">
                <a:solidFill>
                  <a:schemeClr val="bg1"/>
                </a:solidFill>
                <a:latin typeface="Calibri" panose="020F0502020204030204" pitchFamily="34" charset="0"/>
                <a:ea typeface="Oswald SemiBold"/>
                <a:cs typeface="Calibri" panose="020F0502020204030204" pitchFamily="34" charset="0"/>
                <a:sym typeface="Oswald SemiBold"/>
              </a:rPr>
              <a:t>“Are you thinking about killing yourself?”</a:t>
            </a:r>
            <a:endParaRPr sz="1400" b="0" i="0" u="none" strike="noStrike" cap="none">
              <a:solidFill>
                <a:srgbClr val="000000"/>
              </a:solidFill>
              <a:latin typeface="Arial"/>
              <a:ea typeface="Arial"/>
              <a:cs typeface="Arial"/>
              <a:sym typeface="Arial"/>
            </a:endParaRPr>
          </a:p>
        </p:txBody>
      </p:sp>
      <p:sp>
        <p:nvSpPr>
          <p:cNvPr id="2" name="Google Shape;399;p25">
            <a:extLst>
              <a:ext uri="{FF2B5EF4-FFF2-40B4-BE49-F238E27FC236}">
                <a16:creationId xmlns:a16="http://schemas.microsoft.com/office/drawing/2014/main" id="{07E76227-F035-7665-3F7B-564F3EA49386}"/>
              </a:ext>
            </a:extLst>
          </p:cNvPr>
          <p:cNvSpPr txBox="1"/>
          <p:nvPr/>
        </p:nvSpPr>
        <p:spPr>
          <a:xfrm>
            <a:off x="1918932" y="3429000"/>
            <a:ext cx="6092359" cy="130973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9600" i="1">
                <a:solidFill>
                  <a:srgbClr val="00B0F0"/>
                </a:solidFill>
                <a:latin typeface="Calibri" panose="020F0502020204030204" pitchFamily="34" charset="0"/>
                <a:ea typeface="Oswald SemiBold"/>
                <a:cs typeface="Calibri" panose="020F0502020204030204" pitchFamily="34" charset="0"/>
                <a:sym typeface="Oswald SemiBold"/>
              </a:rPr>
              <a:t>“YES”</a:t>
            </a:r>
          </a:p>
        </p:txBody>
      </p:sp>
      <p:pic>
        <p:nvPicPr>
          <p:cNvPr id="5" name="Picture 4" descr="A picture containing shape&#10;&#10;Description automatically generated">
            <a:extLst>
              <a:ext uri="{FF2B5EF4-FFF2-40B4-BE49-F238E27FC236}">
                <a16:creationId xmlns:a16="http://schemas.microsoft.com/office/drawing/2014/main" id="{22DC82A4-983E-5D8B-96CD-DFFA6AF3F299}"/>
              </a:ext>
            </a:extLst>
          </p:cNvPr>
          <p:cNvPicPr>
            <a:picLocks noChangeAspect="1"/>
          </p:cNvPicPr>
          <p:nvPr/>
        </p:nvPicPr>
        <p:blipFill>
          <a:blip r:embed="rId3"/>
          <a:stretch>
            <a:fillRect/>
          </a:stretch>
        </p:blipFill>
        <p:spPr>
          <a:xfrm>
            <a:off x="9974426" y="4829547"/>
            <a:ext cx="1492250" cy="1492250"/>
          </a:xfrm>
          <a:prstGeom prst="rect">
            <a:avLst/>
          </a:prstGeom>
        </p:spPr>
      </p:pic>
      <p:sp>
        <p:nvSpPr>
          <p:cNvPr id="4" name="TextBox 3">
            <a:extLst>
              <a:ext uri="{FF2B5EF4-FFF2-40B4-BE49-F238E27FC236}">
                <a16:creationId xmlns:a16="http://schemas.microsoft.com/office/drawing/2014/main" id="{11AF3C69-C85C-9BD6-854D-2764DBF544FE}"/>
              </a:ext>
            </a:extLst>
          </p:cNvPr>
          <p:cNvSpPr txBox="1"/>
          <p:nvPr/>
        </p:nvSpPr>
        <p:spPr>
          <a:xfrm>
            <a:off x="1230923" y="6027615"/>
            <a:ext cx="87727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solidFill>
                  <a:schemeClr val="bg1"/>
                </a:solidFill>
                <a:latin typeface="Calibri"/>
              </a:rPr>
              <a:t>Contact the Veterans Crisis Line: Dial 988 then Press 1, chat online, or text 838255</a:t>
            </a:r>
            <a:endParaRPr lang="en-US">
              <a:solidFill>
                <a:schemeClr val="bg1"/>
              </a:solidFill>
            </a:endParaRPr>
          </a:p>
        </p:txBody>
      </p:sp>
      <p:sp>
        <p:nvSpPr>
          <p:cNvPr id="7" name="Google Shape;438;p27">
            <a:extLst>
              <a:ext uri="{FF2B5EF4-FFF2-40B4-BE49-F238E27FC236}">
                <a16:creationId xmlns:a16="http://schemas.microsoft.com/office/drawing/2014/main" id="{BE63BA12-7751-0EDB-3977-5C632B82AB40}"/>
              </a:ext>
            </a:extLst>
          </p:cNvPr>
          <p:cNvSpPr txBox="1"/>
          <p:nvPr/>
        </p:nvSpPr>
        <p:spPr>
          <a:xfrm>
            <a:off x="1600989" y="5199854"/>
            <a:ext cx="8052686"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You are not alone in this conversation. Call the Suicide &amp; Crisis Lifeline if you need help continuing the conversation.</a:t>
            </a:r>
          </a:p>
        </p:txBody>
      </p:sp>
    </p:spTree>
    <p:extLst>
      <p:ext uri="{BB962C8B-B14F-4D97-AF65-F5344CB8AC3E}">
        <p14:creationId xmlns:p14="http://schemas.microsoft.com/office/powerpoint/2010/main" val="373727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7"/>
          <p:cNvSpPr txBox="1"/>
          <p:nvPr/>
        </p:nvSpPr>
        <p:spPr>
          <a:xfrm>
            <a:off x="371475" y="136055"/>
            <a:ext cx="11246349" cy="1121825"/>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dirty="0">
                <a:solidFill>
                  <a:srgbClr val="FFC000"/>
                </a:solidFill>
                <a:latin typeface="Oswald SemiBold"/>
                <a:ea typeface="Oswald SemiBold"/>
                <a:cs typeface="Oswald SemiBold"/>
                <a:sym typeface="Oswald SemiBold"/>
              </a:rPr>
              <a:t>CONTINUE THE CONVERSATION </a:t>
            </a:r>
            <a:r>
              <a:rPr lang="en-US" sz="3600" b="0" i="1" u="none" strike="noStrike" cap="none" dirty="0">
                <a:solidFill>
                  <a:srgbClr val="FFC000"/>
                </a:solidFill>
                <a:latin typeface="Oswald SemiBold"/>
                <a:ea typeface="Oswald SemiBold"/>
                <a:cs typeface="Oswald SemiBold"/>
                <a:sym typeface="Oswald SemiBold"/>
              </a:rPr>
              <a:t>–</a:t>
            </a:r>
            <a:r>
              <a:rPr lang="en-US" sz="3600" b="1" i="0" u="none" strike="noStrike" cap="none" dirty="0">
                <a:solidFill>
                  <a:srgbClr val="FFC000"/>
                </a:solidFill>
                <a:latin typeface="Oswald SemiBold"/>
                <a:ea typeface="Oswald SemiBold"/>
                <a:cs typeface="Oswald SemiBold"/>
                <a:sym typeface="Oswald SemiBold"/>
              </a:rPr>
              <a:t> </a:t>
            </a:r>
            <a:r>
              <a:rPr lang="en-US" sz="3200" b="0" i="1" u="none" strike="noStrike" cap="none" dirty="0">
                <a:solidFill>
                  <a:srgbClr val="FFC000"/>
                </a:solidFill>
                <a:latin typeface="Calibri"/>
                <a:ea typeface="Calibri"/>
                <a:cs typeface="Calibri"/>
                <a:sym typeface="Calibri"/>
              </a:rPr>
              <a:t>when the answer is “Yes”</a:t>
            </a:r>
            <a:endParaRPr lang="en-US" sz="3200" b="0" i="0" u="none" strike="noStrike" cap="none" dirty="0">
              <a:solidFill>
                <a:srgbClr val="FFC000"/>
              </a:solidFill>
              <a:latin typeface="Arial"/>
              <a:ea typeface="Arial"/>
              <a:cs typeface="Arial"/>
            </a:endParaRPr>
          </a:p>
        </p:txBody>
      </p:sp>
      <p:sp>
        <p:nvSpPr>
          <p:cNvPr id="429" name="Google Shape;429;p27"/>
          <p:cNvSpPr/>
          <p:nvPr/>
        </p:nvSpPr>
        <p:spPr>
          <a:xfrm>
            <a:off x="884810" y="171168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27"/>
          <p:cNvSpPr txBox="1"/>
          <p:nvPr/>
        </p:nvSpPr>
        <p:spPr>
          <a:xfrm>
            <a:off x="1851630" y="2645398"/>
            <a:ext cx="8753623" cy="597653"/>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1400" b="0" i="0" u="none" strike="noStrike" cap="none">
              <a:solidFill>
                <a:srgbClr val="000000"/>
              </a:solidFill>
              <a:latin typeface="Arial"/>
              <a:ea typeface="Arial"/>
              <a:cs typeface="Arial"/>
              <a:sym typeface="Arial"/>
            </a:endParaRPr>
          </a:p>
        </p:txBody>
      </p:sp>
      <p:sp>
        <p:nvSpPr>
          <p:cNvPr id="431" name="Google Shape;431;p27"/>
          <p:cNvSpPr txBox="1"/>
          <p:nvPr/>
        </p:nvSpPr>
        <p:spPr>
          <a:xfrm>
            <a:off x="1754742" y="1503355"/>
            <a:ext cx="10075307" cy="3727298"/>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800" dirty="0">
                <a:solidFill>
                  <a:srgbClr val="FFC000"/>
                </a:solidFill>
                <a:latin typeface="Oswald Medium" panose="020B0604020202020204" charset="0"/>
                <a:ea typeface="Oswald SemiBold"/>
                <a:cs typeface="Oswald SemiBold"/>
                <a:sym typeface="Oswald SemiBold"/>
              </a:rPr>
              <a:t>Thank them for being honest, and express concern for their safety</a:t>
            </a:r>
            <a:endParaRPr lang="en-US" sz="2800" dirty="0">
              <a:solidFill>
                <a:srgbClr val="FFC000"/>
              </a:solidFill>
              <a:latin typeface="Oswald Medium" panose="020B0604020202020204" charset="0"/>
            </a:endParaRPr>
          </a:p>
          <a:p>
            <a:pPr marL="0" marR="0" lvl="0" indent="0" algn="l" rtl="0">
              <a:lnSpc>
                <a:spcPct val="100000"/>
              </a:lnSpc>
              <a:spcBef>
                <a:spcPts val="0"/>
              </a:spcBef>
              <a:spcAft>
                <a:spcPts val="0"/>
              </a:spcAft>
              <a:buClr>
                <a:srgbClr val="2D2929"/>
              </a:buClr>
              <a:buSzPts val="1300"/>
              <a:buFont typeface="Ubuntu Light"/>
              <a:buNone/>
            </a:pPr>
            <a:endParaRPr lang="en-US" sz="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1000"/>
              </a:spcAft>
              <a:buClr>
                <a:srgbClr val="2D2929"/>
              </a:buClr>
              <a:buSzPts val="1300"/>
              <a:buFont typeface="Ubuntu Light"/>
              <a:buNone/>
            </a:pPr>
            <a:r>
              <a:rPr lang="en-US" sz="2000" b="0" i="1" u="none" strike="noStrike" cap="none" dirty="0">
                <a:solidFill>
                  <a:schemeClr val="lt1"/>
                </a:solidFill>
                <a:latin typeface="Calibri"/>
                <a:ea typeface="Calibri"/>
                <a:cs typeface="Calibri"/>
                <a:sym typeface="Calibri"/>
              </a:rPr>
              <a:t>“</a:t>
            </a:r>
            <a:r>
              <a:rPr lang="en-US" sz="2400" b="0" i="1" u="none" strike="noStrike" cap="none" dirty="0">
                <a:solidFill>
                  <a:schemeClr val="lt1"/>
                </a:solidFill>
                <a:latin typeface="Calibri"/>
                <a:ea typeface="Calibri"/>
                <a:cs typeface="Calibri"/>
                <a:sym typeface="Calibri"/>
              </a:rPr>
              <a:t>Thank you for trusting me with that. How can I help you?”</a:t>
            </a:r>
            <a:endParaRPr sz="2400" b="0" i="0" u="none" strike="noStrike" cap="none" dirty="0">
              <a:solidFill>
                <a:schemeClr val="lt1"/>
              </a:solidFill>
            </a:endParaRPr>
          </a:p>
          <a:p>
            <a:pPr marL="0" marR="0" lvl="0" indent="0" algn="l" rtl="0">
              <a:lnSpc>
                <a:spcPct val="100000"/>
              </a:lnSpc>
              <a:spcBef>
                <a:spcPts val="0"/>
              </a:spcBef>
              <a:spcAft>
                <a:spcPts val="1000"/>
              </a:spcAft>
              <a:buClr>
                <a:srgbClr val="2D2929"/>
              </a:buClr>
              <a:buSzPts val="1300"/>
              <a:buFont typeface="Ubuntu Light"/>
              <a:buNone/>
            </a:pPr>
            <a:r>
              <a:rPr lang="en-US" sz="2400" b="0" i="1" u="none" strike="noStrike" cap="none" dirty="0">
                <a:solidFill>
                  <a:schemeClr val="lt1"/>
                </a:solidFill>
                <a:latin typeface="Calibri"/>
                <a:ea typeface="Calibri"/>
                <a:cs typeface="Calibri"/>
                <a:sym typeface="Calibri"/>
              </a:rPr>
              <a:t>“You must be feeling really stuck, without options.”</a:t>
            </a:r>
            <a:endParaRPr sz="2400" b="0" i="0" u="none" strike="noStrike" cap="none" dirty="0">
              <a:solidFill>
                <a:schemeClr val="lt1"/>
              </a:solidFill>
            </a:endParaRPr>
          </a:p>
          <a:p>
            <a:pPr>
              <a:spcAft>
                <a:spcPts val="1000"/>
              </a:spcAft>
              <a:buClr>
                <a:srgbClr val="2D2929"/>
              </a:buClr>
              <a:buSzPts val="1300"/>
            </a:pPr>
            <a:r>
              <a:rPr lang="en-US" sz="2400" b="0" i="1" u="none" strike="noStrike" cap="none" dirty="0">
                <a:solidFill>
                  <a:schemeClr val="lt1"/>
                </a:solidFill>
                <a:latin typeface="Calibri"/>
                <a:ea typeface="Calibri"/>
                <a:cs typeface="Calibri"/>
                <a:sym typeface="Calibri"/>
              </a:rPr>
              <a:t>“I’m really worried about you.</a:t>
            </a:r>
            <a:r>
              <a:rPr lang="en-US" sz="2400" i="1" dirty="0">
                <a:solidFill>
                  <a:schemeClr val="lt1"/>
                </a:solidFill>
                <a:latin typeface="Calibri"/>
                <a:ea typeface="Calibri"/>
                <a:cs typeface="Calibri"/>
                <a:sym typeface="Calibri"/>
              </a:rPr>
              <a:t> </a:t>
            </a:r>
            <a:r>
              <a:rPr lang="en-US" sz="2400" b="0" i="1" u="none" strike="noStrike" cap="none" dirty="0">
                <a:solidFill>
                  <a:schemeClr val="lt1"/>
                </a:solidFill>
                <a:latin typeface="Calibri"/>
                <a:ea typeface="Calibri"/>
                <a:cs typeface="Calibri"/>
                <a:sym typeface="Calibri"/>
              </a:rPr>
              <a:t> How long have you been feeling this way?”</a:t>
            </a:r>
            <a:endParaRPr sz="2400" b="0" i="0" u="none" strike="noStrike" cap="none" dirty="0">
              <a:solidFill>
                <a:schemeClr val="lt1"/>
              </a:solidFill>
            </a:endParaRPr>
          </a:p>
          <a:p>
            <a:pPr marL="0" marR="0" lvl="0" indent="0" algn="l" rtl="0">
              <a:lnSpc>
                <a:spcPct val="100000"/>
              </a:lnSpc>
              <a:spcBef>
                <a:spcPts val="0"/>
              </a:spcBef>
              <a:spcAft>
                <a:spcPts val="1000"/>
              </a:spcAft>
              <a:buClr>
                <a:srgbClr val="2D2929"/>
              </a:buClr>
              <a:buSzPts val="1300"/>
              <a:buFont typeface="Ubuntu Light"/>
              <a:buNone/>
            </a:pPr>
            <a:r>
              <a:rPr lang="en-US" sz="2400" b="0" i="1" u="none" strike="noStrike" cap="none" dirty="0">
                <a:solidFill>
                  <a:schemeClr val="lt1"/>
                </a:solidFill>
                <a:latin typeface="Calibri"/>
                <a:ea typeface="Calibri"/>
                <a:cs typeface="Calibri"/>
                <a:sym typeface="Calibri"/>
              </a:rPr>
              <a:t>“I’m glad you shared it with me. You’re not alone. I want to help keep you safe.”</a:t>
            </a:r>
            <a:endParaRPr sz="2400" b="0" i="0" u="none" strike="noStrike" cap="none" dirty="0">
              <a:solidFill>
                <a:schemeClr val="lt1"/>
              </a:solidFill>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grpSp>
        <p:nvGrpSpPr>
          <p:cNvPr id="433" name="Google Shape;433;p27"/>
          <p:cNvGrpSpPr/>
          <p:nvPr/>
        </p:nvGrpSpPr>
        <p:grpSpPr>
          <a:xfrm>
            <a:off x="963991" y="1789373"/>
            <a:ext cx="471095" cy="507608"/>
            <a:chOff x="685475" y="2318349"/>
            <a:chExt cx="297751" cy="296200"/>
          </a:xfrm>
        </p:grpSpPr>
        <p:sp>
          <p:nvSpPr>
            <p:cNvPr id="434" name="Google Shape;434;p27"/>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5" name="Google Shape;435;p27"/>
            <p:cNvSpPr/>
            <p:nvPr/>
          </p:nvSpPr>
          <p:spPr>
            <a:xfrm>
              <a:off x="839851" y="2371924"/>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6" name="Google Shape;436;p27"/>
            <p:cNvSpPr/>
            <p:nvPr/>
          </p:nvSpPr>
          <p:spPr>
            <a:xfrm>
              <a:off x="772900" y="2318349"/>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438" name="Google Shape;438;p27"/>
          <p:cNvSpPr txBox="1"/>
          <p:nvPr/>
        </p:nvSpPr>
        <p:spPr>
          <a:xfrm>
            <a:off x="1434912" y="5255050"/>
            <a:ext cx="8433685" cy="830956"/>
          </a:xfrm>
          <a:prstGeom prst="rect">
            <a:avLst/>
          </a:prstGeom>
          <a:noFill/>
          <a:ln>
            <a:noFill/>
          </a:ln>
        </p:spPr>
        <p:txBody>
          <a:bodyPr spcFirstLastPara="1" wrap="square" lIns="91425" tIns="45700" rIns="91425" bIns="45700" anchor="t" anchorCtr="0">
            <a:spAutoFit/>
          </a:bodyPr>
          <a:lstStyle/>
          <a:p>
            <a:pPr algn="ctr"/>
            <a:r>
              <a:rPr lang="en-US" sz="2400" b="0" i="0" u="none" strike="noStrike" cap="none">
                <a:solidFill>
                  <a:srgbClr val="29ABE2"/>
                </a:solidFill>
                <a:latin typeface="Oswald"/>
                <a:ea typeface="Oswald"/>
                <a:cs typeface="Oswald"/>
                <a:sym typeface="Oswald"/>
              </a:rPr>
              <a:t>You are not alone in this conversation. Call the Suicide &amp; Crisis Lifeline</a:t>
            </a:r>
            <a:r>
              <a:rPr lang="en-US" sz="2400">
                <a:solidFill>
                  <a:srgbClr val="29ABE2"/>
                </a:solidFill>
                <a:latin typeface="Oswald"/>
                <a:ea typeface="Oswald"/>
                <a:cs typeface="Oswald"/>
                <a:sym typeface="Oswald"/>
              </a:rPr>
              <a:t> </a:t>
            </a:r>
            <a:endParaRPr lang="en-US" sz="2400">
              <a:solidFill>
                <a:srgbClr val="29ABE2"/>
              </a:solidFill>
              <a:latin typeface="Oswald"/>
              <a:ea typeface="Oswald"/>
              <a:cs typeface="Oswald"/>
            </a:endParaRPr>
          </a:p>
          <a:p>
            <a:pPr marL="0" marR="0" lvl="0" indent="0" algn="ctr">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if you need help continuing the conversation.</a:t>
            </a:r>
            <a:endParaRPr lang="en-US" sz="2400" b="0" i="0" u="none" strike="noStrike" cap="none">
              <a:solidFill>
                <a:srgbClr val="29ABE2"/>
              </a:solidFill>
              <a:latin typeface="Oswald"/>
              <a:ea typeface="Oswald"/>
              <a:cs typeface="Oswald"/>
            </a:endParaRPr>
          </a:p>
        </p:txBody>
      </p:sp>
      <p:pic>
        <p:nvPicPr>
          <p:cNvPr id="5" name="Picture 4" descr="A picture containing shape&#10;&#10;Description automatically generated">
            <a:extLst>
              <a:ext uri="{FF2B5EF4-FFF2-40B4-BE49-F238E27FC236}">
                <a16:creationId xmlns:a16="http://schemas.microsoft.com/office/drawing/2014/main" id="{28062B89-5C66-CB9B-D0A0-4A8FADE4CA73}"/>
              </a:ext>
            </a:extLst>
          </p:cNvPr>
          <p:cNvPicPr>
            <a:picLocks noChangeAspect="1"/>
          </p:cNvPicPr>
          <p:nvPr/>
        </p:nvPicPr>
        <p:blipFill>
          <a:blip r:embed="rId3"/>
          <a:stretch>
            <a:fillRect/>
          </a:stretch>
        </p:blipFill>
        <p:spPr>
          <a:xfrm>
            <a:off x="10007009" y="4767439"/>
            <a:ext cx="1492250" cy="1492250"/>
          </a:xfrm>
          <a:prstGeom prst="rect">
            <a:avLst/>
          </a:prstGeom>
        </p:spPr>
      </p:pic>
      <p:sp>
        <p:nvSpPr>
          <p:cNvPr id="3" name="TextBox 2">
            <a:extLst>
              <a:ext uri="{FF2B5EF4-FFF2-40B4-BE49-F238E27FC236}">
                <a16:creationId xmlns:a16="http://schemas.microsoft.com/office/drawing/2014/main" id="{7050F9A1-CCB3-D798-0100-79B85E6E60BD}"/>
              </a:ext>
            </a:extLst>
          </p:cNvPr>
          <p:cNvSpPr txBox="1"/>
          <p:nvPr/>
        </p:nvSpPr>
        <p:spPr>
          <a:xfrm>
            <a:off x="1259498" y="6054236"/>
            <a:ext cx="87727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solidFill>
                  <a:schemeClr val="bg1"/>
                </a:solidFill>
                <a:latin typeface="Calibri"/>
              </a:rPr>
              <a:t>Contact the Veterans Crisis Line: Dial 988 then Press 1, chat online, or text 838255</a:t>
            </a:r>
            <a:endParaRPr lang="en-US">
              <a:solidFill>
                <a:schemeClr val="bg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8"/>
          <p:cNvSpPr txBox="1"/>
          <p:nvPr/>
        </p:nvSpPr>
        <p:spPr>
          <a:xfrm>
            <a:off x="372786" y="53993"/>
            <a:ext cx="10998854" cy="144517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CONTINUE THE CONVERSATION </a:t>
            </a:r>
            <a:r>
              <a:rPr lang="en-US" sz="3600" b="0" i="1" u="none" strike="noStrike" cap="none">
                <a:solidFill>
                  <a:srgbClr val="FFC000"/>
                </a:solidFill>
                <a:latin typeface="Oswald SemiBold"/>
                <a:ea typeface="Oswald SemiBold"/>
                <a:cs typeface="Oswald SemiBold"/>
                <a:sym typeface="Oswald SemiBold"/>
              </a:rPr>
              <a:t>–</a:t>
            </a:r>
            <a:r>
              <a:rPr lang="en-US" sz="3600" b="1" i="0" u="none" strike="noStrike" cap="none">
                <a:solidFill>
                  <a:srgbClr val="FFC000"/>
                </a:solidFill>
                <a:latin typeface="Oswald SemiBold"/>
                <a:ea typeface="Oswald SemiBold"/>
                <a:cs typeface="Oswald SemiBold"/>
                <a:sym typeface="Oswald SemiBold"/>
              </a:rPr>
              <a:t> </a:t>
            </a:r>
            <a:r>
              <a:rPr lang="en-US" sz="3200" b="0" i="1" u="none" strike="noStrike" cap="none">
                <a:solidFill>
                  <a:srgbClr val="FFC000"/>
                </a:solidFill>
                <a:latin typeface="Calibri"/>
                <a:ea typeface="Calibri"/>
                <a:cs typeface="Calibri"/>
                <a:sym typeface="Calibri"/>
              </a:rPr>
              <a:t>when the answer is “Yes”</a:t>
            </a:r>
            <a:endParaRPr lang="en-US" sz="3200" b="0" i="0" u="none" strike="noStrike" cap="none">
              <a:solidFill>
                <a:srgbClr val="FFC000"/>
              </a:solidFill>
              <a:latin typeface="Arial"/>
              <a:ea typeface="Arial"/>
              <a:cs typeface="Arial"/>
            </a:endParaRPr>
          </a:p>
        </p:txBody>
      </p:sp>
      <p:sp>
        <p:nvSpPr>
          <p:cNvPr id="449" name="Google Shape;449;p18"/>
          <p:cNvSpPr/>
          <p:nvPr/>
        </p:nvSpPr>
        <p:spPr>
          <a:xfrm>
            <a:off x="897944" y="214167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18"/>
          <p:cNvSpPr txBox="1"/>
          <p:nvPr/>
        </p:nvSpPr>
        <p:spPr>
          <a:xfrm>
            <a:off x="1645866" y="2135183"/>
            <a:ext cx="7776780"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Explore access to lethal means</a:t>
            </a:r>
            <a:endParaRPr sz="2400" b="0" i="0" u="none" strike="noStrike" cap="none" dirty="0">
              <a:solidFill>
                <a:srgbClr val="FFC000"/>
              </a:solidFill>
              <a:latin typeface="Oswald Medium" panose="020B0604020202020204" charset="0"/>
              <a:ea typeface="Oswald SemiBold"/>
              <a:cs typeface="Oswald SemiBold"/>
              <a:sym typeface="Oswald SemiBold"/>
            </a:endParaRPr>
          </a:p>
        </p:txBody>
      </p:sp>
      <p:sp>
        <p:nvSpPr>
          <p:cNvPr id="451" name="Google Shape;451;p18"/>
          <p:cNvSpPr txBox="1"/>
          <p:nvPr/>
        </p:nvSpPr>
        <p:spPr>
          <a:xfrm>
            <a:off x="1645866" y="2632952"/>
            <a:ext cx="7798357" cy="2190177"/>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2000" b="0" i="1" u="none" strike="noStrike" cap="none">
                <a:solidFill>
                  <a:schemeClr val="lt1"/>
                </a:solidFill>
                <a:latin typeface="Calibri"/>
                <a:ea typeface="Calibri"/>
                <a:cs typeface="Calibri"/>
                <a:sym typeface="Calibri"/>
              </a:rPr>
              <a:t>“Have you thought about how you would kill yourself?”</a:t>
            </a:r>
            <a:endParaRPr sz="2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800" b="0" i="1" u="none" strike="noStrike" cap="none">
              <a:solidFill>
                <a:schemeClr val="lt1"/>
              </a:solidFill>
              <a:latin typeface="Calibri"/>
              <a:ea typeface="Calibri"/>
              <a:cs typeface="Calibri"/>
              <a:sym typeface="Calibri"/>
            </a:endParaRPr>
          </a:p>
          <a:p>
            <a:pPr>
              <a:buClr>
                <a:srgbClr val="2D2929"/>
              </a:buClr>
              <a:buSzPts val="1300"/>
            </a:pPr>
            <a:r>
              <a:rPr lang="en-US" sz="2000" b="0" i="1" u="none" strike="noStrike" cap="none">
                <a:solidFill>
                  <a:schemeClr val="lt1"/>
                </a:solidFill>
                <a:latin typeface="Calibri"/>
                <a:ea typeface="Calibri"/>
                <a:cs typeface="Calibri"/>
                <a:sym typeface="Calibri"/>
              </a:rPr>
              <a:t>“Do you have </a:t>
            </a:r>
            <a:r>
              <a:rPr lang="en-US" sz="2000" i="1">
                <a:solidFill>
                  <a:schemeClr val="lt1"/>
                </a:solidFill>
                <a:latin typeface="Calibri"/>
                <a:ea typeface="Calibri"/>
                <a:cs typeface="Calibri"/>
                <a:sym typeface="Calibri"/>
              </a:rPr>
              <a:t>easy access</a:t>
            </a:r>
            <a:r>
              <a:rPr lang="en-US" sz="2000" b="0" i="1" u="none" strike="noStrike" cap="none">
                <a:solidFill>
                  <a:schemeClr val="lt1"/>
                </a:solidFill>
                <a:latin typeface="Calibri"/>
                <a:ea typeface="Calibri"/>
                <a:cs typeface="Calibri"/>
                <a:sym typeface="Calibri"/>
              </a:rPr>
              <a:t> to the (insert method) you would use to end your life?” – helps determine the immediacy of risk</a:t>
            </a:r>
            <a:endParaRPr sz="2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800" b="0"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r>
              <a:rPr lang="en-US" sz="2000" b="0" i="1" u="none" strike="noStrike" cap="none">
                <a:solidFill>
                  <a:schemeClr val="lt1"/>
                </a:solidFill>
                <a:latin typeface="Calibri"/>
                <a:ea typeface="Calibri"/>
                <a:cs typeface="Calibri"/>
                <a:sym typeface="Calibri"/>
              </a:rPr>
              <a:t>“How quickly could you have access to (insert method) you would use to end your life?” – establishes a potential timeline</a:t>
            </a:r>
            <a:endParaRPr sz="2000" b="0" i="0" u="none" strike="noStrike" cap="none">
              <a:solidFill>
                <a:schemeClr val="lt1"/>
              </a:solidFill>
              <a:latin typeface="Arial"/>
              <a:ea typeface="Arial"/>
              <a:cs typeface="Arial"/>
              <a:sym typeface="Arial"/>
            </a:endParaRPr>
          </a:p>
        </p:txBody>
      </p:sp>
      <p:sp>
        <p:nvSpPr>
          <p:cNvPr id="452" name="Google Shape;452;p18"/>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453" name="Google Shape;453;p18"/>
          <p:cNvGrpSpPr/>
          <p:nvPr/>
        </p:nvGrpSpPr>
        <p:grpSpPr>
          <a:xfrm>
            <a:off x="977125" y="2203124"/>
            <a:ext cx="471094" cy="507607"/>
            <a:chOff x="685475" y="2318350"/>
            <a:chExt cx="297750" cy="296200"/>
          </a:xfrm>
        </p:grpSpPr>
        <p:sp>
          <p:nvSpPr>
            <p:cNvPr id="454" name="Google Shape;454;p18"/>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55" name="Google Shape;455;p18"/>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56" name="Google Shape;456;p18"/>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458" name="Google Shape;458;p18"/>
          <p:cNvSpPr txBox="1"/>
          <p:nvPr/>
        </p:nvSpPr>
        <p:spPr>
          <a:xfrm>
            <a:off x="1613021" y="5103657"/>
            <a:ext cx="815887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You are not alone in this conversation. Call the Suicide &amp; Crisis Lifeline if you need help continuing the conversation.</a:t>
            </a:r>
            <a:endParaRPr lang="en-US" sz="2400">
              <a:solidFill>
                <a:srgbClr val="29ABE2"/>
              </a:solidFill>
            </a:endParaRPr>
          </a:p>
        </p:txBody>
      </p:sp>
      <p:pic>
        <p:nvPicPr>
          <p:cNvPr id="2" name="Picture 1" descr="A picture containing shape&#10;&#10;Description automatically generated">
            <a:extLst>
              <a:ext uri="{FF2B5EF4-FFF2-40B4-BE49-F238E27FC236}">
                <a16:creationId xmlns:a16="http://schemas.microsoft.com/office/drawing/2014/main" id="{0286E65C-75C2-1964-F59F-0AC9DEBA1F7B}"/>
              </a:ext>
            </a:extLst>
          </p:cNvPr>
          <p:cNvPicPr>
            <a:picLocks noChangeAspect="1"/>
          </p:cNvPicPr>
          <p:nvPr/>
        </p:nvPicPr>
        <p:blipFill>
          <a:blip r:embed="rId3"/>
          <a:stretch>
            <a:fillRect/>
          </a:stretch>
        </p:blipFill>
        <p:spPr>
          <a:xfrm>
            <a:off x="9995448" y="4767439"/>
            <a:ext cx="1492250" cy="1492250"/>
          </a:xfrm>
          <a:prstGeom prst="rect">
            <a:avLst/>
          </a:prstGeom>
        </p:spPr>
      </p:pic>
      <p:sp>
        <p:nvSpPr>
          <p:cNvPr id="4" name="TextBox 3">
            <a:extLst>
              <a:ext uri="{FF2B5EF4-FFF2-40B4-BE49-F238E27FC236}">
                <a16:creationId xmlns:a16="http://schemas.microsoft.com/office/drawing/2014/main" id="{352BDECE-C351-7CF5-2658-D5CB5AEB8CB7}"/>
              </a:ext>
            </a:extLst>
          </p:cNvPr>
          <p:cNvSpPr txBox="1"/>
          <p:nvPr/>
        </p:nvSpPr>
        <p:spPr>
          <a:xfrm>
            <a:off x="1201615" y="5861538"/>
            <a:ext cx="87727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solidFill>
                  <a:schemeClr val="bg1"/>
                </a:solidFill>
                <a:latin typeface="Calibri"/>
              </a:rPr>
              <a:t>Contact the Veterans Crisis Line: Dial 988 then Press 1, chat online, or text 838255</a:t>
            </a:r>
            <a:endParaRPr lang="en-US">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28"/>
          <p:cNvSpPr txBox="1"/>
          <p:nvPr/>
        </p:nvSpPr>
        <p:spPr>
          <a:xfrm>
            <a:off x="639623" y="0"/>
            <a:ext cx="11291930" cy="144517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CONTINUE THE CONVERSATION </a:t>
            </a:r>
            <a:r>
              <a:rPr lang="en-US" sz="3600" b="0" i="1" u="none" strike="noStrike" cap="none">
                <a:solidFill>
                  <a:srgbClr val="FFC000"/>
                </a:solidFill>
                <a:latin typeface="Oswald SemiBold"/>
                <a:ea typeface="Oswald SemiBold"/>
                <a:cs typeface="Oswald SemiBold"/>
                <a:sym typeface="Oswald SemiBold"/>
              </a:rPr>
              <a:t>–</a:t>
            </a:r>
            <a:r>
              <a:rPr lang="en-US" sz="3600" b="1" i="0" u="none" strike="noStrike" cap="none">
                <a:solidFill>
                  <a:srgbClr val="FFC000"/>
                </a:solidFill>
                <a:latin typeface="Oswald SemiBold"/>
                <a:ea typeface="Oswald SemiBold"/>
                <a:cs typeface="Oswald SemiBold"/>
                <a:sym typeface="Oswald SemiBold"/>
              </a:rPr>
              <a:t> </a:t>
            </a:r>
            <a:r>
              <a:rPr lang="en-US" sz="3600" b="0" i="1" u="none" strike="noStrike" cap="none">
                <a:solidFill>
                  <a:srgbClr val="FFC000"/>
                </a:solidFill>
                <a:latin typeface="Calibri"/>
                <a:ea typeface="Calibri"/>
                <a:cs typeface="Calibri"/>
                <a:sym typeface="Calibri"/>
              </a:rPr>
              <a:t>follow up steps</a:t>
            </a:r>
            <a:endParaRPr sz="1400" b="0" i="0" u="none" strike="noStrike" cap="none">
              <a:solidFill>
                <a:srgbClr val="FFC000"/>
              </a:solidFill>
              <a:latin typeface="Arial"/>
              <a:ea typeface="Arial"/>
              <a:cs typeface="Arial"/>
              <a:sym typeface="Arial"/>
            </a:endParaRPr>
          </a:p>
        </p:txBody>
      </p:sp>
      <p:sp>
        <p:nvSpPr>
          <p:cNvPr id="465" name="Google Shape;465;p28"/>
          <p:cNvSpPr/>
          <p:nvPr/>
        </p:nvSpPr>
        <p:spPr>
          <a:xfrm>
            <a:off x="952820" y="156046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28"/>
          <p:cNvSpPr txBox="1"/>
          <p:nvPr/>
        </p:nvSpPr>
        <p:spPr>
          <a:xfrm>
            <a:off x="1811118" y="2164310"/>
            <a:ext cx="8232762"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2400" b="0" i="0" u="none" strike="noStrike" cap="none">
              <a:solidFill>
                <a:srgbClr val="C6540D"/>
              </a:solidFill>
              <a:latin typeface="Oswald SemiBold"/>
              <a:ea typeface="Oswald SemiBold"/>
              <a:cs typeface="Oswald SemiBold"/>
              <a:sym typeface="Oswald SemiBold"/>
            </a:endParaRPr>
          </a:p>
        </p:txBody>
      </p:sp>
      <p:sp>
        <p:nvSpPr>
          <p:cNvPr id="467" name="Google Shape;467;p28"/>
          <p:cNvSpPr txBox="1"/>
          <p:nvPr/>
        </p:nvSpPr>
        <p:spPr>
          <a:xfrm>
            <a:off x="1917044" y="1388835"/>
            <a:ext cx="9073437" cy="2515508"/>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lvl="0">
              <a:buClr>
                <a:srgbClr val="2D2929"/>
              </a:buClr>
              <a:buSzPts val="2400"/>
            </a:pPr>
            <a:r>
              <a:rPr lang="en-US" sz="2800" dirty="0">
                <a:solidFill>
                  <a:srgbClr val="FFC000"/>
                </a:solidFill>
                <a:latin typeface="Oswald Medium" panose="020B0604020202020204" charset="0"/>
                <a:ea typeface="Oswald SemiBold"/>
                <a:cs typeface="Oswald SemiBold"/>
                <a:sym typeface="Oswald SemiBold"/>
              </a:rPr>
              <a:t>Shift thinking toward safety</a:t>
            </a:r>
          </a:p>
          <a:p>
            <a:pPr lvl="0">
              <a:buClr>
                <a:srgbClr val="2D2929"/>
              </a:buClr>
              <a:buSzPts val="2400"/>
            </a:pPr>
            <a:endParaRPr lang="en-US" sz="800" dirty="0">
              <a:solidFill>
                <a:srgbClr val="C6540D"/>
              </a:solidFill>
              <a:latin typeface="Oswald SemiBold"/>
              <a:ea typeface="Oswald SemiBold"/>
              <a:cs typeface="Oswald SemiBold"/>
              <a:sym typeface="Oswald SemiBold"/>
            </a:endParaRPr>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dirty="0">
                <a:solidFill>
                  <a:schemeClr val="lt1"/>
                </a:solidFill>
                <a:latin typeface="Calibri"/>
                <a:ea typeface="Calibri"/>
                <a:cs typeface="Calibri"/>
                <a:sym typeface="Calibri"/>
              </a:rPr>
              <a:t>“What changes could we make to reduce access to lethal methods?</a:t>
            </a:r>
            <a:endParaRPr sz="2400" dirty="0"/>
          </a:p>
          <a:p>
            <a:pPr marL="285750" marR="0" lvl="0" indent="-234950" algn="l" rtl="0">
              <a:lnSpc>
                <a:spcPct val="100000"/>
              </a:lnSpc>
              <a:spcBef>
                <a:spcPts val="0"/>
              </a:spcBef>
              <a:spcAft>
                <a:spcPts val="0"/>
              </a:spcAft>
              <a:buClr>
                <a:srgbClr val="29ABE2"/>
              </a:buClr>
              <a:buSzPts val="800"/>
              <a:buFont typeface="Noto Sans Symbols"/>
              <a:buNone/>
            </a:pPr>
            <a:endParaRPr sz="800" b="0" i="1"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dirty="0">
                <a:solidFill>
                  <a:schemeClr val="lt1"/>
                </a:solidFill>
                <a:latin typeface="Calibri"/>
                <a:ea typeface="Calibri"/>
                <a:cs typeface="Calibri"/>
                <a:sym typeface="Calibri"/>
              </a:rPr>
              <a:t>"Would you consider removing ammunition from the home?” </a:t>
            </a:r>
          </a:p>
          <a:p>
            <a:pPr marL="285750" marR="0" lvl="0" indent="-285750" algn="l" rtl="0">
              <a:lnSpc>
                <a:spcPct val="100000"/>
              </a:lnSpc>
              <a:spcBef>
                <a:spcPts val="0"/>
              </a:spcBef>
              <a:spcAft>
                <a:spcPts val="0"/>
              </a:spcAft>
              <a:buClr>
                <a:srgbClr val="29ABE2"/>
              </a:buClr>
              <a:buSzPts val="1800"/>
              <a:buFont typeface="Noto Sans Symbols"/>
              <a:buChar char="✔"/>
            </a:pPr>
            <a:endParaRPr sz="800" dirty="0"/>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dirty="0">
                <a:solidFill>
                  <a:schemeClr val="lt1"/>
                </a:solidFill>
                <a:latin typeface="Calibri"/>
                <a:ea typeface="Calibri"/>
                <a:cs typeface="Calibri"/>
                <a:sym typeface="Calibri"/>
              </a:rPr>
              <a:t>“Can we utilize in-home or out-of-home safe storage options, or render the lethal method inoperable?”</a:t>
            </a:r>
            <a:endParaRPr sz="2400" b="0" i="0" u="none" strike="noStrike" cap="none" dirty="0">
              <a:solidFill>
                <a:srgbClr val="000000"/>
              </a:solidFill>
              <a:sym typeface="Arial"/>
            </a:endParaRPr>
          </a:p>
        </p:txBody>
      </p:sp>
      <p:sp>
        <p:nvSpPr>
          <p:cNvPr id="468" name="Google Shape;468;p28"/>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sp>
        <p:nvSpPr>
          <p:cNvPr id="469" name="Google Shape;469;p28"/>
          <p:cNvSpPr/>
          <p:nvPr/>
        </p:nvSpPr>
        <p:spPr>
          <a:xfrm>
            <a:off x="952376" y="4185998"/>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28"/>
          <p:cNvSpPr txBox="1"/>
          <p:nvPr/>
        </p:nvSpPr>
        <p:spPr>
          <a:xfrm>
            <a:off x="1822162" y="4179504"/>
            <a:ext cx="7776780"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2800" b="0" i="0" u="none" strike="noStrike" cap="none">
              <a:solidFill>
                <a:srgbClr val="C6540D"/>
              </a:solidFill>
              <a:latin typeface="Oswald SemiBold"/>
              <a:ea typeface="Oswald SemiBold"/>
              <a:cs typeface="Oswald SemiBold"/>
              <a:sym typeface="Oswald SemiBold"/>
            </a:endParaRPr>
          </a:p>
        </p:txBody>
      </p:sp>
      <p:sp>
        <p:nvSpPr>
          <p:cNvPr id="471" name="Google Shape;471;p28"/>
          <p:cNvSpPr txBox="1"/>
          <p:nvPr/>
        </p:nvSpPr>
        <p:spPr>
          <a:xfrm>
            <a:off x="1881487" y="4066914"/>
            <a:ext cx="9034707" cy="1508415"/>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a:buClr>
                <a:srgbClr val="2D2929"/>
              </a:buClr>
              <a:buSzPts val="2400"/>
            </a:pPr>
            <a:r>
              <a:rPr lang="en-US" sz="2800" dirty="0">
                <a:solidFill>
                  <a:srgbClr val="FFC000"/>
                </a:solidFill>
                <a:latin typeface="Oswald Medium" panose="020B0604020202020204" charset="0"/>
                <a:ea typeface="Oswald SemiBold"/>
                <a:cs typeface="Oswald SemiBold"/>
                <a:sym typeface="Oswald SemiBold"/>
              </a:rPr>
              <a:t>Reinforce that time &amp; distance can REDUCE the risk of death</a:t>
            </a:r>
          </a:p>
          <a:p>
            <a:pPr marR="0" lvl="0" algn="l" rtl="0">
              <a:lnSpc>
                <a:spcPct val="100000"/>
              </a:lnSpc>
              <a:spcBef>
                <a:spcPts val="0"/>
              </a:spcBef>
              <a:spcAft>
                <a:spcPts val="0"/>
              </a:spcAft>
              <a:buClr>
                <a:srgbClr val="29ABE2"/>
              </a:buClr>
              <a:buSzPts val="1800"/>
            </a:pPr>
            <a:endParaRPr lang="en-US" sz="800" b="0" i="1" u="none" strike="noStrike" cap="none" dirty="0">
              <a:solidFill>
                <a:srgbClr val="FFFFFF"/>
              </a:solidFill>
              <a:latin typeface="Calibri"/>
              <a:ea typeface="Calibri"/>
              <a:cs typeface="Calibri"/>
              <a:sym typeface="Calibri"/>
            </a:endParaRPr>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dirty="0">
                <a:solidFill>
                  <a:srgbClr val="FFFFFF"/>
                </a:solidFill>
                <a:latin typeface="Calibri"/>
                <a:ea typeface="Calibri"/>
                <a:cs typeface="Calibri"/>
                <a:sym typeface="Calibri"/>
              </a:rPr>
              <a:t>“What can we do to put some distance between you and </a:t>
            </a:r>
          </a:p>
          <a:p>
            <a:pPr marL="347345" marR="0" lvl="0" algn="l" rtl="0">
              <a:lnSpc>
                <a:spcPct val="100000"/>
              </a:lnSpc>
              <a:spcBef>
                <a:spcPts val="0"/>
              </a:spcBef>
              <a:spcAft>
                <a:spcPts val="0"/>
              </a:spcAft>
              <a:buClr>
                <a:srgbClr val="29ABE2"/>
              </a:buClr>
              <a:buSzPts val="1800"/>
            </a:pPr>
            <a:r>
              <a:rPr lang="en-US" sz="2400" b="0" i="1" u="none" strike="noStrike" cap="none" dirty="0">
                <a:solidFill>
                  <a:srgbClr val="FFFFFF"/>
                </a:solidFill>
                <a:latin typeface="Calibri"/>
                <a:ea typeface="Calibri"/>
                <a:cs typeface="Calibri"/>
                <a:sym typeface="Calibri"/>
              </a:rPr>
              <a:t>the (insert method)?”</a:t>
            </a:r>
            <a:endParaRPr sz="2400" dirty="0"/>
          </a:p>
        </p:txBody>
      </p:sp>
      <p:grpSp>
        <p:nvGrpSpPr>
          <p:cNvPr id="472" name="Google Shape;472;p28"/>
          <p:cNvGrpSpPr/>
          <p:nvPr/>
        </p:nvGrpSpPr>
        <p:grpSpPr>
          <a:xfrm>
            <a:off x="1034441" y="1665040"/>
            <a:ext cx="471094" cy="507607"/>
            <a:chOff x="685475" y="2318350"/>
            <a:chExt cx="297750" cy="296200"/>
          </a:xfrm>
        </p:grpSpPr>
        <p:sp>
          <p:nvSpPr>
            <p:cNvPr id="473" name="Google Shape;473;p28"/>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4" name="Google Shape;474;p28"/>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5" name="Google Shape;475;p28"/>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476" name="Google Shape;476;p28"/>
          <p:cNvGrpSpPr/>
          <p:nvPr/>
        </p:nvGrpSpPr>
        <p:grpSpPr>
          <a:xfrm>
            <a:off x="1031557" y="4247445"/>
            <a:ext cx="471094" cy="507607"/>
            <a:chOff x="685475" y="2318350"/>
            <a:chExt cx="297750" cy="296200"/>
          </a:xfrm>
        </p:grpSpPr>
        <p:sp>
          <p:nvSpPr>
            <p:cNvPr id="477" name="Google Shape;477;p28"/>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8" name="Google Shape;478;p28"/>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9" name="Google Shape;479;p28"/>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2" name="Picture 1" descr="A picture containing shape&#10;&#10;Description automatically generated">
            <a:extLst>
              <a:ext uri="{FF2B5EF4-FFF2-40B4-BE49-F238E27FC236}">
                <a16:creationId xmlns:a16="http://schemas.microsoft.com/office/drawing/2014/main" id="{73BC4A3D-F9D0-3CA3-2F66-09B6EADF2F7D}"/>
              </a:ext>
            </a:extLst>
          </p:cNvPr>
          <p:cNvPicPr>
            <a:picLocks noChangeAspect="1"/>
          </p:cNvPicPr>
          <p:nvPr/>
        </p:nvPicPr>
        <p:blipFill>
          <a:blip r:embed="rId3"/>
          <a:stretch>
            <a:fillRect/>
          </a:stretch>
        </p:blipFill>
        <p:spPr>
          <a:xfrm>
            <a:off x="10005273" y="4821121"/>
            <a:ext cx="1492250" cy="1492250"/>
          </a:xfrm>
          <a:prstGeom prst="rect">
            <a:avLst/>
          </a:prstGeom>
        </p:spPr>
      </p:pic>
      <p:sp>
        <p:nvSpPr>
          <p:cNvPr id="4" name="TextBox 3">
            <a:extLst>
              <a:ext uri="{FF2B5EF4-FFF2-40B4-BE49-F238E27FC236}">
                <a16:creationId xmlns:a16="http://schemas.microsoft.com/office/drawing/2014/main" id="{4CB33874-B585-A07F-971F-8E4E19E10301}"/>
              </a:ext>
            </a:extLst>
          </p:cNvPr>
          <p:cNvSpPr txBox="1"/>
          <p:nvPr/>
        </p:nvSpPr>
        <p:spPr>
          <a:xfrm>
            <a:off x="1260231" y="5920153"/>
            <a:ext cx="87727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solidFill>
                  <a:schemeClr val="bg1"/>
                </a:solidFill>
                <a:latin typeface="Calibri"/>
              </a:rPr>
              <a:t>Contact the Veterans Crisis Line: Dial 988 then Press 1, chat online, or text 838255</a:t>
            </a:r>
            <a:endParaRPr lang="en-US">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29"/>
          <p:cNvSpPr txBox="1"/>
          <p:nvPr/>
        </p:nvSpPr>
        <p:spPr>
          <a:xfrm>
            <a:off x="668652" y="117028"/>
            <a:ext cx="11291930" cy="958809"/>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WHAT ELSE CAN BE DONE?</a:t>
            </a:r>
            <a:endParaRPr sz="3600" b="0" i="1" u="none" strike="noStrike" cap="none">
              <a:solidFill>
                <a:srgbClr val="FFC000"/>
              </a:solidFill>
              <a:latin typeface="Calibri"/>
              <a:ea typeface="Calibri"/>
              <a:cs typeface="Calibri"/>
              <a:sym typeface="Calibri"/>
            </a:endParaRPr>
          </a:p>
        </p:txBody>
      </p:sp>
      <p:sp>
        <p:nvSpPr>
          <p:cNvPr id="487" name="Google Shape;487;p29"/>
          <p:cNvSpPr/>
          <p:nvPr/>
        </p:nvSpPr>
        <p:spPr>
          <a:xfrm>
            <a:off x="913003" y="141283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29"/>
          <p:cNvSpPr txBox="1"/>
          <p:nvPr/>
        </p:nvSpPr>
        <p:spPr>
          <a:xfrm>
            <a:off x="1725047" y="1258507"/>
            <a:ext cx="9879561" cy="1445169"/>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lvl="0">
              <a:buClr>
                <a:srgbClr val="2D2929"/>
              </a:buClr>
              <a:buSzPts val="2400"/>
            </a:pPr>
            <a:r>
              <a:rPr lang="en-US" sz="2700" dirty="0">
                <a:solidFill>
                  <a:srgbClr val="FFC000"/>
                </a:solidFill>
                <a:latin typeface="Oswald Medium" panose="020B0604020202020204" charset="0"/>
                <a:ea typeface="Oswald SemiBold"/>
                <a:cs typeface="Oswald SemiBold"/>
                <a:sym typeface="Oswald SemiBold"/>
              </a:rPr>
              <a:t>Work together to create a plan to keep them as safe as possible</a:t>
            </a:r>
            <a:endParaRPr lang="en-US" sz="2700" dirty="0">
              <a:solidFill>
                <a:srgbClr val="FFC000"/>
              </a:solidFill>
              <a:latin typeface="Oswald Medium" panose="020B0604020202020204" charset="0"/>
            </a:endParaRPr>
          </a:p>
          <a:p>
            <a:pPr marR="0" lvl="0" algn="l" rtl="0">
              <a:lnSpc>
                <a:spcPct val="100000"/>
              </a:lnSpc>
              <a:spcBef>
                <a:spcPts val="0"/>
              </a:spcBef>
              <a:spcAft>
                <a:spcPts val="0"/>
              </a:spcAft>
              <a:buClr>
                <a:srgbClr val="29ABE2"/>
              </a:buClr>
              <a:buSzPts val="1800"/>
            </a:pPr>
            <a:endParaRPr lang="en-US" sz="1800" b="0" i="1"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dirty="0">
                <a:solidFill>
                  <a:schemeClr val="lt1"/>
                </a:solidFill>
                <a:latin typeface="Calibri"/>
                <a:ea typeface="Calibri"/>
                <a:cs typeface="Calibri"/>
                <a:sym typeface="Calibri"/>
              </a:rPr>
              <a:t>Who else can be included in the plan to keep them safer?</a:t>
            </a:r>
            <a:endParaRPr sz="2400" b="0" i="0" u="none" strike="noStrike" cap="none" dirty="0">
              <a:solidFill>
                <a:srgbClr val="000000"/>
              </a:solidFill>
              <a:sym typeface="Arial"/>
            </a:endParaRPr>
          </a:p>
          <a:p>
            <a:pPr marL="285750" marR="0" lvl="0" indent="-203200" algn="l" rtl="0">
              <a:lnSpc>
                <a:spcPct val="100000"/>
              </a:lnSpc>
              <a:spcBef>
                <a:spcPts val="0"/>
              </a:spcBef>
              <a:spcAft>
                <a:spcPts val="0"/>
              </a:spcAft>
              <a:buClr>
                <a:srgbClr val="29ABE2"/>
              </a:buClr>
              <a:buSzPts val="1300"/>
              <a:buFont typeface="Noto Sans Symbols"/>
              <a:buNone/>
            </a:pPr>
            <a:endParaRPr sz="800" b="0" i="1"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dirty="0">
                <a:solidFill>
                  <a:schemeClr val="lt1"/>
                </a:solidFill>
                <a:latin typeface="Calibri"/>
                <a:ea typeface="Calibri"/>
                <a:cs typeface="Calibri"/>
                <a:sym typeface="Calibri"/>
              </a:rPr>
              <a:t>The goal is to keep them safer until they get to help, or help is brought to them.</a:t>
            </a:r>
            <a:endParaRPr sz="2400" b="0" i="0" u="none" strike="noStrike" cap="none" dirty="0">
              <a:solidFill>
                <a:srgbClr val="000000"/>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sp>
        <p:nvSpPr>
          <p:cNvPr id="490" name="Google Shape;490;p29"/>
          <p:cNvSpPr/>
          <p:nvPr/>
        </p:nvSpPr>
        <p:spPr>
          <a:xfrm>
            <a:off x="903478" y="367429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29"/>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493" name="Google Shape;493;p29"/>
          <p:cNvGrpSpPr/>
          <p:nvPr/>
        </p:nvGrpSpPr>
        <p:grpSpPr>
          <a:xfrm>
            <a:off x="986650" y="1523683"/>
            <a:ext cx="471094" cy="507607"/>
            <a:chOff x="685475" y="2318350"/>
            <a:chExt cx="297750" cy="296200"/>
          </a:xfrm>
        </p:grpSpPr>
        <p:sp>
          <p:nvSpPr>
            <p:cNvPr id="494" name="Google Shape;494;p29"/>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95" name="Google Shape;495;p29"/>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96" name="Google Shape;496;p29"/>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497" name="Google Shape;497;p29"/>
          <p:cNvGrpSpPr/>
          <p:nvPr/>
        </p:nvGrpSpPr>
        <p:grpSpPr>
          <a:xfrm>
            <a:off x="985827" y="3770529"/>
            <a:ext cx="471094" cy="507607"/>
            <a:chOff x="685475" y="2318350"/>
            <a:chExt cx="297750" cy="296200"/>
          </a:xfrm>
        </p:grpSpPr>
        <p:sp>
          <p:nvSpPr>
            <p:cNvPr id="498" name="Google Shape;498;p29"/>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99" name="Google Shape;499;p29"/>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00" name="Google Shape;500;p29"/>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01" name="Google Shape;501;p29"/>
          <p:cNvSpPr txBox="1"/>
          <p:nvPr/>
        </p:nvSpPr>
        <p:spPr>
          <a:xfrm>
            <a:off x="1454750" y="5258035"/>
            <a:ext cx="8587292" cy="1236131"/>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algn="ctr">
              <a:buClr>
                <a:srgbClr val="2D2929"/>
              </a:buClr>
              <a:buSzPts val="1300"/>
            </a:pPr>
            <a:r>
              <a:rPr lang="en-US" sz="2400" b="0" i="1" u="none" strike="noStrike" cap="none">
                <a:solidFill>
                  <a:srgbClr val="29ABE2"/>
                </a:solidFill>
                <a:latin typeface="Calibri"/>
                <a:ea typeface="Calibri"/>
                <a:cs typeface="Calibri"/>
                <a:sym typeface="Calibri"/>
              </a:rPr>
              <a:t>Putting time and distance between a suicidal person </a:t>
            </a:r>
            <a:endParaRPr lang="en-US" sz="2400" i="1">
              <a:solidFill>
                <a:srgbClr val="29ABE2"/>
              </a:solidFill>
              <a:latin typeface="Calibri"/>
              <a:ea typeface="Calibri"/>
              <a:cs typeface="Calibri"/>
              <a:sym typeface="Calibri"/>
            </a:endParaRPr>
          </a:p>
          <a:p>
            <a:pPr algn="ctr">
              <a:buSzPts val="1300"/>
            </a:pPr>
            <a:r>
              <a:rPr lang="en-US" sz="2400" b="0" i="1" u="none" strike="noStrike" cap="none">
                <a:solidFill>
                  <a:srgbClr val="29ABE2"/>
                </a:solidFill>
                <a:latin typeface="Calibri"/>
                <a:ea typeface="Calibri"/>
                <a:cs typeface="Calibri"/>
                <a:sym typeface="Calibri"/>
              </a:rPr>
              <a:t>and highly lethal means MAY save a life</a:t>
            </a:r>
            <a:r>
              <a:rPr lang="en-US" sz="2400" i="1">
                <a:solidFill>
                  <a:srgbClr val="29ABE2"/>
                </a:solidFill>
                <a:latin typeface="Calibri"/>
                <a:ea typeface="Calibri"/>
                <a:cs typeface="Calibri"/>
                <a:sym typeface="Calibri"/>
              </a:rPr>
              <a:t>.  </a:t>
            </a:r>
            <a:endParaRPr lang="en-US" sz="2400" i="1">
              <a:solidFill>
                <a:srgbClr val="29ABE2"/>
              </a:solidFill>
              <a:latin typeface="Calibri"/>
              <a:ea typeface="Calibri"/>
              <a:cs typeface="Calibri"/>
            </a:endParaRPr>
          </a:p>
          <a:p>
            <a:pPr algn="ctr">
              <a:buSzPts val="1300"/>
            </a:pPr>
            <a:r>
              <a:rPr lang="en-US" sz="2000" i="1">
                <a:solidFill>
                  <a:schemeClr val="bg1"/>
                </a:solidFill>
                <a:latin typeface="Calibri"/>
                <a:ea typeface="Calibri"/>
                <a:cs typeface="Calibri"/>
                <a:sym typeface="Calibri"/>
              </a:rPr>
              <a:t>Contact the Veterans Crisis Line: Dial 988 then Press 1, chat online, or text 838255</a:t>
            </a:r>
            <a:endParaRPr lang="en-US" sz="2000" b="0" i="1" u="none" strike="noStrike" cap="none">
              <a:solidFill>
                <a:schemeClr val="bg1"/>
              </a:solidFill>
              <a:latin typeface="Calibri"/>
              <a:ea typeface="Calibri"/>
              <a:cs typeface="Calibri"/>
            </a:endParaRPr>
          </a:p>
        </p:txBody>
      </p:sp>
      <p:sp>
        <p:nvSpPr>
          <p:cNvPr id="502" name="Google Shape;502;p29"/>
          <p:cNvSpPr txBox="1"/>
          <p:nvPr/>
        </p:nvSpPr>
        <p:spPr>
          <a:xfrm>
            <a:off x="1871005" y="3584107"/>
            <a:ext cx="8467919" cy="1356093"/>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lvl="0">
              <a:buClr>
                <a:srgbClr val="2D2929"/>
              </a:buClr>
              <a:buSzPts val="2400"/>
            </a:pPr>
            <a:r>
              <a:rPr lang="en-US" sz="2700" dirty="0">
                <a:solidFill>
                  <a:srgbClr val="FFC000"/>
                </a:solidFill>
                <a:latin typeface="Oswald Medium" panose="020B0604020202020204" charset="0"/>
                <a:ea typeface="Oswald SemiBold"/>
                <a:cs typeface="Oswald SemiBold"/>
                <a:sym typeface="Oswald SemiBold"/>
              </a:rPr>
              <a:t>Don’t leave them alone until you trust they can be safe</a:t>
            </a:r>
            <a:endParaRPr lang="en-US" sz="2700" dirty="0">
              <a:solidFill>
                <a:srgbClr val="FFC000"/>
              </a:solidFill>
              <a:latin typeface="Oswald Medium" panose="020B0604020202020204" charset="0"/>
              <a:ea typeface="Oswald SemiBold"/>
              <a:cs typeface="Oswald SemiBold"/>
            </a:endParaRPr>
          </a:p>
          <a:p>
            <a:pPr marR="0" lvl="0" algn="l" rtl="0">
              <a:lnSpc>
                <a:spcPct val="100000"/>
              </a:lnSpc>
              <a:spcBef>
                <a:spcPts val="0"/>
              </a:spcBef>
              <a:spcAft>
                <a:spcPts val="0"/>
              </a:spcAft>
              <a:buClr>
                <a:srgbClr val="29ABE2"/>
              </a:buClr>
              <a:buSzPts val="1800"/>
            </a:pPr>
            <a:endParaRPr lang="en-US" sz="800" b="0" i="1"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dirty="0">
                <a:solidFill>
                  <a:schemeClr val="lt1"/>
                </a:solidFill>
                <a:latin typeface="Calibri"/>
                <a:ea typeface="Calibri"/>
                <a:cs typeface="Calibri"/>
                <a:sym typeface="Calibri"/>
              </a:rPr>
              <a:t>Provide them with resources to access help for themselves in the event they need help in the future</a:t>
            </a:r>
            <a:endParaRPr sz="2400" b="0" i="0" u="none" strike="noStrike" cap="none" dirty="0">
              <a:solidFill>
                <a:srgbClr val="000000"/>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pic>
        <p:nvPicPr>
          <p:cNvPr id="2" name="Picture 1" descr="A picture containing shape&#10;&#10;Description automatically generated">
            <a:extLst>
              <a:ext uri="{FF2B5EF4-FFF2-40B4-BE49-F238E27FC236}">
                <a16:creationId xmlns:a16="http://schemas.microsoft.com/office/drawing/2014/main" id="{7B1C10D6-671F-D2BF-9FDF-3C7C4B27A260}"/>
              </a:ext>
            </a:extLst>
          </p:cNvPr>
          <p:cNvPicPr>
            <a:picLocks noChangeAspect="1"/>
          </p:cNvPicPr>
          <p:nvPr/>
        </p:nvPicPr>
        <p:blipFill>
          <a:blip r:embed="rId3"/>
          <a:stretch>
            <a:fillRect/>
          </a:stretch>
        </p:blipFill>
        <p:spPr>
          <a:xfrm>
            <a:off x="10112358" y="4829205"/>
            <a:ext cx="1492250" cy="1492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3"/>
          <p:cNvSpPr txBox="1"/>
          <p:nvPr/>
        </p:nvSpPr>
        <p:spPr>
          <a:xfrm>
            <a:off x="668652" y="117028"/>
            <a:ext cx="11291930" cy="844634"/>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KEEP THE CONVERSATION GOING</a:t>
            </a:r>
            <a:endParaRPr sz="3600" b="0" i="1" u="none" strike="noStrike" cap="none">
              <a:solidFill>
                <a:srgbClr val="FFC000"/>
              </a:solidFill>
              <a:latin typeface="Calibri"/>
              <a:ea typeface="Calibri"/>
              <a:cs typeface="Calibri"/>
              <a:sym typeface="Calibri"/>
            </a:endParaRPr>
          </a:p>
        </p:txBody>
      </p:sp>
      <p:sp>
        <p:nvSpPr>
          <p:cNvPr id="510" name="Google Shape;510;p33"/>
          <p:cNvSpPr/>
          <p:nvPr/>
        </p:nvSpPr>
        <p:spPr>
          <a:xfrm>
            <a:off x="668652" y="107817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33"/>
          <p:cNvSpPr txBox="1"/>
          <p:nvPr/>
        </p:nvSpPr>
        <p:spPr>
          <a:xfrm>
            <a:off x="1774956" y="895600"/>
            <a:ext cx="9642764" cy="1376523"/>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800" dirty="0">
                <a:solidFill>
                  <a:srgbClr val="FFC000"/>
                </a:solidFill>
                <a:latin typeface="Oswald Medium" panose="020B0604020202020204" charset="0"/>
                <a:ea typeface="Oswald SemiBold"/>
                <a:cs typeface="Oswald SemiBold"/>
                <a:sym typeface="Oswald SemiBold"/>
              </a:rPr>
              <a:t>Identify people who could help</a:t>
            </a:r>
            <a:endParaRPr lang="en-US" sz="2800" dirty="0">
              <a:solidFill>
                <a:srgbClr val="FFC000"/>
              </a:solidFill>
              <a:latin typeface="Oswald Medium" panose="020B0604020202020204" charset="0"/>
            </a:endParaRPr>
          </a:p>
          <a:p>
            <a:pPr>
              <a:buClr>
                <a:srgbClr val="29ABE2"/>
              </a:buClr>
              <a:buSzPts val="1800"/>
            </a:pPr>
            <a:r>
              <a:rPr lang="en-US" sz="2400" b="0" i="1" u="none" strike="noStrike" cap="none" dirty="0">
                <a:solidFill>
                  <a:schemeClr val="lt1"/>
                </a:solidFill>
                <a:latin typeface="Calibri"/>
                <a:ea typeface="Calibri"/>
                <a:cs typeface="Calibri"/>
                <a:sym typeface="Calibri"/>
              </a:rPr>
              <a:t>“Who do you trust to hold on to your firearms while you/your loved one is at risk</a:t>
            </a:r>
            <a:r>
              <a:rPr lang="en-US" sz="2400" i="1" dirty="0">
                <a:solidFill>
                  <a:schemeClr val="lt1"/>
                </a:solidFill>
                <a:latin typeface="Calibri"/>
                <a:ea typeface="Calibri"/>
                <a:cs typeface="Calibri"/>
                <a:sym typeface="Calibri"/>
              </a:rPr>
              <a:t> and unsafe</a:t>
            </a:r>
            <a:r>
              <a:rPr lang="en-US" sz="2400" b="0" i="1" u="none" strike="noStrike" cap="none" dirty="0">
                <a:solidFill>
                  <a:schemeClr val="lt1"/>
                </a:solidFill>
                <a:latin typeface="Calibri"/>
                <a:ea typeface="Calibri"/>
                <a:cs typeface="Calibri"/>
                <a:sym typeface="Calibri"/>
              </a:rPr>
              <a:t>?”</a:t>
            </a:r>
            <a:endParaRPr sz="2400" b="0" i="0" u="none" strike="noStrike" cap="none" dirty="0">
              <a:solidFill>
                <a:schemeClr val="lt1"/>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p:txBody>
      </p:sp>
      <p:sp>
        <p:nvSpPr>
          <p:cNvPr id="513" name="Google Shape;513;p33"/>
          <p:cNvSpPr/>
          <p:nvPr/>
        </p:nvSpPr>
        <p:spPr>
          <a:xfrm>
            <a:off x="657299" y="248697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33"/>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516" name="Google Shape;516;p33"/>
          <p:cNvGrpSpPr/>
          <p:nvPr/>
        </p:nvGrpSpPr>
        <p:grpSpPr>
          <a:xfrm>
            <a:off x="761000" y="1182355"/>
            <a:ext cx="471094" cy="507607"/>
            <a:chOff x="685475" y="2318350"/>
            <a:chExt cx="297750" cy="296200"/>
          </a:xfrm>
        </p:grpSpPr>
        <p:sp>
          <p:nvSpPr>
            <p:cNvPr id="517" name="Google Shape;517;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18" name="Google Shape;518;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19" name="Google Shape;519;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520" name="Google Shape;520;p33"/>
          <p:cNvGrpSpPr/>
          <p:nvPr/>
        </p:nvGrpSpPr>
        <p:grpSpPr>
          <a:xfrm>
            <a:off x="731257" y="2543137"/>
            <a:ext cx="471094" cy="507607"/>
            <a:chOff x="685475" y="2318350"/>
            <a:chExt cx="297750" cy="296200"/>
          </a:xfrm>
        </p:grpSpPr>
        <p:sp>
          <p:nvSpPr>
            <p:cNvPr id="521" name="Google Shape;521;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2" name="Google Shape;522;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3" name="Google Shape;523;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24" name="Google Shape;524;p33"/>
          <p:cNvSpPr txBox="1"/>
          <p:nvPr/>
        </p:nvSpPr>
        <p:spPr>
          <a:xfrm>
            <a:off x="1774956" y="2356622"/>
            <a:ext cx="10049095" cy="1147829"/>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700" dirty="0">
                <a:solidFill>
                  <a:srgbClr val="FFC000"/>
                </a:solidFill>
                <a:latin typeface="Oswald Medium" panose="020B0604020202020204" charset="0"/>
                <a:ea typeface="Oswald SemiBold"/>
                <a:cs typeface="Oswald SemiBold"/>
                <a:sym typeface="Oswald SemiBold"/>
              </a:rPr>
              <a:t>Explore concerns about temporary removal of lethal means</a:t>
            </a:r>
            <a:endParaRPr lang="en-US" sz="2700" dirty="0">
              <a:solidFill>
                <a:srgbClr val="FFC000"/>
              </a:solidFill>
              <a:latin typeface="Oswald Medium" panose="020B0604020202020204" charset="0"/>
              <a:ea typeface="Oswald SemiBold"/>
              <a:cs typeface="Oswald SemiBold"/>
            </a:endParaRPr>
          </a:p>
          <a:p>
            <a:pPr marL="0" marR="0" lvl="0" indent="0" algn="l" rtl="0">
              <a:lnSpc>
                <a:spcPct val="100000"/>
              </a:lnSpc>
              <a:spcBef>
                <a:spcPts val="0"/>
              </a:spcBef>
              <a:spcAft>
                <a:spcPts val="0"/>
              </a:spcAft>
              <a:buClr>
                <a:srgbClr val="29ABE2"/>
              </a:buClr>
              <a:buSzPts val="1800"/>
              <a:buFont typeface="Ubuntu Light"/>
              <a:buNone/>
            </a:pPr>
            <a:r>
              <a:rPr lang="en-US" sz="2400" b="0" i="1" u="none" strike="noStrike" cap="none" dirty="0">
                <a:solidFill>
                  <a:schemeClr val="lt1"/>
                </a:solidFill>
                <a:latin typeface="Calibri"/>
                <a:ea typeface="Calibri"/>
                <a:cs typeface="Calibri"/>
                <a:sym typeface="Calibri"/>
              </a:rPr>
              <a:t>“What are the roadblocks to temporarily removing or increasing the safe storage of firearms in your home ?”</a:t>
            </a:r>
            <a:endParaRPr sz="2400" b="0" i="0" u="none" strike="noStrike" cap="none" dirty="0">
              <a:solidFill>
                <a:srgbClr val="000000"/>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sp>
        <p:nvSpPr>
          <p:cNvPr id="525" name="Google Shape;525;p33"/>
          <p:cNvSpPr/>
          <p:nvPr/>
        </p:nvSpPr>
        <p:spPr>
          <a:xfrm>
            <a:off x="658525" y="393202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6" name="Google Shape;526;p33"/>
          <p:cNvGrpSpPr/>
          <p:nvPr/>
        </p:nvGrpSpPr>
        <p:grpSpPr>
          <a:xfrm>
            <a:off x="736480" y="3993390"/>
            <a:ext cx="471094" cy="598460"/>
            <a:chOff x="685475" y="2318350"/>
            <a:chExt cx="297750" cy="296200"/>
          </a:xfrm>
        </p:grpSpPr>
        <p:sp>
          <p:nvSpPr>
            <p:cNvPr id="527" name="Google Shape;527;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8" name="Google Shape;528;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9" name="Google Shape;529;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31" name="Google Shape;531;p33"/>
          <p:cNvSpPr txBox="1"/>
          <p:nvPr/>
        </p:nvSpPr>
        <p:spPr>
          <a:xfrm>
            <a:off x="1774956" y="3774742"/>
            <a:ext cx="9943179" cy="1631590"/>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600" dirty="0">
                <a:solidFill>
                  <a:srgbClr val="FFC000"/>
                </a:solidFill>
                <a:latin typeface="Oswald Medium" panose="020B0604020202020204" charset="0"/>
                <a:ea typeface="Oswald SemiBold"/>
                <a:cs typeface="Oswald SemiBold"/>
                <a:sym typeface="Oswald SemiBold"/>
              </a:rPr>
              <a:t>Explore safe storage strategies to store firearms safely in the home</a:t>
            </a:r>
            <a:endParaRPr lang="en-US" sz="2600" dirty="0">
              <a:solidFill>
                <a:srgbClr val="FFC000"/>
              </a:solidFill>
              <a:latin typeface="Oswald Medium" panose="020B0604020202020204" charset="0"/>
              <a:ea typeface="Oswald SemiBold"/>
              <a:cs typeface="Oswald SemiBold"/>
            </a:endParaRPr>
          </a:p>
          <a:p>
            <a:pPr marL="0" marR="0" lvl="0" indent="0" algn="l" rtl="0">
              <a:lnSpc>
                <a:spcPct val="100000"/>
              </a:lnSpc>
              <a:spcBef>
                <a:spcPts val="0"/>
              </a:spcBef>
              <a:spcAft>
                <a:spcPts val="0"/>
              </a:spcAft>
              <a:buClr>
                <a:srgbClr val="29ABE2"/>
              </a:buClr>
              <a:buSzPts val="1800"/>
              <a:buFont typeface="Ubuntu Light"/>
              <a:buNone/>
            </a:pPr>
            <a:r>
              <a:rPr lang="en-US" sz="2400" b="0" i="1" u="none" strike="noStrike" cap="none" dirty="0">
                <a:solidFill>
                  <a:schemeClr val="lt1"/>
                </a:solidFill>
                <a:latin typeface="Calibri"/>
                <a:ea typeface="Calibri"/>
                <a:cs typeface="Calibri"/>
                <a:sym typeface="Calibri"/>
              </a:rPr>
              <a:t>“What are some things that would increase firearm safety in the home?</a:t>
            </a:r>
            <a:endParaRPr sz="2400" b="0" i="0" u="none" strike="noStrike" cap="none" dirty="0">
              <a:solidFill>
                <a:srgbClr val="000000"/>
              </a:solidFill>
              <a:sym typeface="Arial"/>
            </a:endParaRPr>
          </a:p>
          <a:p>
            <a:pPr marL="0" marR="0" lvl="0" indent="0" algn="l" rtl="0">
              <a:lnSpc>
                <a:spcPct val="100000"/>
              </a:lnSpc>
              <a:spcBef>
                <a:spcPts val="0"/>
              </a:spcBef>
              <a:spcAft>
                <a:spcPts val="0"/>
              </a:spcAft>
              <a:buClr>
                <a:srgbClr val="29ABE2"/>
              </a:buClr>
              <a:buSzPts val="1800"/>
              <a:buFont typeface="Ubuntu Light"/>
              <a:buNone/>
            </a:pPr>
            <a:r>
              <a:rPr lang="en-US" sz="2400" b="0" i="1" u="none" strike="noStrike" cap="none" dirty="0">
                <a:solidFill>
                  <a:schemeClr val="lt1"/>
                </a:solidFill>
                <a:latin typeface="Calibri"/>
                <a:ea typeface="Calibri"/>
                <a:cs typeface="Calibri"/>
                <a:sym typeface="Calibri"/>
              </a:rPr>
              <a:t>“What would you feel comfortable doing to increase the safe storage of your firearms?</a:t>
            </a:r>
            <a:endParaRPr sz="24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grpSp>
        <p:nvGrpSpPr>
          <p:cNvPr id="532" name="Google Shape;532;p33"/>
          <p:cNvGrpSpPr/>
          <p:nvPr/>
        </p:nvGrpSpPr>
        <p:grpSpPr>
          <a:xfrm>
            <a:off x="735867" y="5733381"/>
            <a:ext cx="471094" cy="507607"/>
            <a:chOff x="685475" y="2318350"/>
            <a:chExt cx="297750" cy="296200"/>
          </a:xfrm>
        </p:grpSpPr>
        <p:sp>
          <p:nvSpPr>
            <p:cNvPr id="533" name="Google Shape;533;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34" name="Google Shape;534;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35" name="Google Shape;535;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36" name="Google Shape;536;p33"/>
          <p:cNvSpPr/>
          <p:nvPr/>
        </p:nvSpPr>
        <p:spPr>
          <a:xfrm>
            <a:off x="677580" y="562658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33"/>
          <p:cNvSpPr txBox="1"/>
          <p:nvPr/>
        </p:nvSpPr>
        <p:spPr>
          <a:xfrm>
            <a:off x="1774956" y="5575330"/>
            <a:ext cx="9198774" cy="970679"/>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700" dirty="0">
                <a:solidFill>
                  <a:srgbClr val="FFC000"/>
                </a:solidFill>
                <a:latin typeface="Oswald Medium" panose="020B0604020202020204" charset="0"/>
                <a:ea typeface="Oswald SemiBold"/>
                <a:cs typeface="Oswald SemiBold"/>
                <a:sym typeface="Oswald SemiBold"/>
              </a:rPr>
              <a:t>Make a specific plan and follow up</a:t>
            </a:r>
            <a:endParaRPr lang="en-US" sz="2700" dirty="0">
              <a:solidFill>
                <a:srgbClr val="FFC000"/>
              </a:solidFill>
              <a:latin typeface="Oswald Medium" panose="020B0604020202020204" charset="0"/>
              <a:ea typeface="Oswald SemiBold"/>
              <a:cs typeface="Oswald SemiBold"/>
            </a:endParaRPr>
          </a:p>
          <a:p>
            <a:pPr marL="0" marR="0" lvl="0" indent="0" algn="l" rtl="0">
              <a:lnSpc>
                <a:spcPct val="100000"/>
              </a:lnSpc>
              <a:spcBef>
                <a:spcPts val="0"/>
              </a:spcBef>
              <a:spcAft>
                <a:spcPts val="0"/>
              </a:spcAft>
              <a:buClr>
                <a:srgbClr val="29ABE2"/>
              </a:buClr>
              <a:buSzPts val="1800"/>
              <a:buFont typeface="Ubuntu Light"/>
              <a:buNone/>
            </a:pPr>
            <a:r>
              <a:rPr lang="en-US" sz="2400" i="1" u="none" strike="noStrike" cap="none" dirty="0">
                <a:solidFill>
                  <a:schemeClr val="lt1"/>
                </a:solidFill>
                <a:latin typeface="Calibri"/>
                <a:ea typeface="Calibri"/>
                <a:cs typeface="Calibri"/>
                <a:sym typeface="Calibri"/>
              </a:rPr>
              <a:t>“We agree that in order to keep you/your loved one safe we need to…”</a:t>
            </a:r>
            <a:endParaRPr sz="2400" i="0" u="none" strike="noStrike" cap="none" dirty="0">
              <a:solidFill>
                <a:srgbClr val="000000"/>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A6315096-CEBB-B564-5C71-FF72DE3D98E1}"/>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pic>
        <p:nvPicPr>
          <p:cNvPr id="3" name="Online Media 2" title="SMVF_Barbara_FINAL">
            <a:hlinkClick r:id="" action="ppaction://media"/>
            <a:extLst>
              <a:ext uri="{FF2B5EF4-FFF2-40B4-BE49-F238E27FC236}">
                <a16:creationId xmlns:a16="http://schemas.microsoft.com/office/drawing/2014/main" id="{256C7A6D-5428-7F59-B3CE-6ECE0B668383}"/>
              </a:ext>
            </a:extLst>
          </p:cNvPr>
          <p:cNvPicPr>
            <a:picLocks noRot="1" noChangeAspect="1"/>
          </p:cNvPicPr>
          <p:nvPr>
            <a:videoFile r:link="rId1"/>
          </p:nvPr>
        </p:nvPicPr>
        <p:blipFill>
          <a:blip r:embed="rId5"/>
          <a:stretch>
            <a:fillRect/>
          </a:stretch>
        </p:blipFill>
        <p:spPr>
          <a:xfrm>
            <a:off x="730739" y="709246"/>
            <a:ext cx="9722338" cy="5099538"/>
          </a:xfrm>
          <a:prstGeom prst="rect">
            <a:avLst/>
          </a:prstGeom>
        </p:spPr>
      </p:pic>
      <p:sp>
        <p:nvSpPr>
          <p:cNvPr id="4" name="Google Shape;505;p30">
            <a:extLst>
              <a:ext uri="{FF2B5EF4-FFF2-40B4-BE49-F238E27FC236}">
                <a16:creationId xmlns:a16="http://schemas.microsoft.com/office/drawing/2014/main" id="{6B0AD77C-AE1A-8D42-91CB-F15233A9227B}"/>
              </a:ext>
            </a:extLst>
          </p:cNvPr>
          <p:cNvSpPr txBox="1"/>
          <p:nvPr/>
        </p:nvSpPr>
        <p:spPr>
          <a:xfrm>
            <a:off x="667422" y="5783173"/>
            <a:ext cx="3993266" cy="2769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Courtesy of Worried About A Veteran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34"/>
          <p:cNvSpPr txBox="1"/>
          <p:nvPr/>
        </p:nvSpPr>
        <p:spPr>
          <a:xfrm>
            <a:off x="668652" y="117028"/>
            <a:ext cx="11291930" cy="952739"/>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ON-SITE STORAGE OF FIREARMS</a:t>
            </a:r>
            <a:endParaRPr sz="3600" b="0" i="1" u="none" strike="noStrike" cap="none">
              <a:solidFill>
                <a:srgbClr val="FFC000"/>
              </a:solidFill>
              <a:latin typeface="Calibri"/>
              <a:ea typeface="Calibri"/>
              <a:cs typeface="Calibri"/>
              <a:sym typeface="Calibri"/>
            </a:endParaRPr>
          </a:p>
        </p:txBody>
      </p:sp>
      <p:sp>
        <p:nvSpPr>
          <p:cNvPr id="571" name="Google Shape;571;p34"/>
          <p:cNvSpPr/>
          <p:nvPr/>
        </p:nvSpPr>
        <p:spPr>
          <a:xfrm>
            <a:off x="929069" y="133921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34"/>
          <p:cNvSpPr txBox="1"/>
          <p:nvPr/>
        </p:nvSpPr>
        <p:spPr>
          <a:xfrm>
            <a:off x="1772952" y="1308889"/>
            <a:ext cx="9420726" cy="1118121"/>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Lock all guns unloaded in a gun safe or lock box</a:t>
            </a:r>
            <a:r>
              <a:rPr lang="en-US" sz="2800" dirty="0">
                <a:solidFill>
                  <a:srgbClr val="FFC000"/>
                </a:solidFill>
                <a:latin typeface="Oswald Medium" panose="020B0604020202020204" charset="0"/>
                <a:ea typeface="Oswald SemiBold"/>
                <a:cs typeface="Oswald SemiBold"/>
                <a:sym typeface="Oswald SemiBold"/>
              </a:rPr>
              <a:t>.</a:t>
            </a:r>
            <a:endParaRPr lang="en-US" sz="2800" b="0" i="0" u="none" strike="noStrike" cap="none" dirty="0">
              <a:solidFill>
                <a:srgbClr val="FFC000"/>
              </a:solidFill>
              <a:latin typeface="Oswald Medium" panose="020B0604020202020204" charset="0"/>
              <a:ea typeface="Oswald SemiBold"/>
              <a:cs typeface="Oswald SemiBold"/>
              <a:sym typeface="Oswald SemiBold"/>
            </a:endParaRP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Remove ammunition from the home or lock it in a separate location</a:t>
            </a:r>
            <a:endParaRPr lang="en-US" sz="2400" dirty="0"/>
          </a:p>
          <a:p>
            <a:pPr marL="0" marR="0" lvl="0" indent="0" algn="l" rtl="0">
              <a:lnSpc>
                <a:spcPct val="100000"/>
              </a:lnSpc>
              <a:spcBef>
                <a:spcPts val="0"/>
              </a:spcBef>
              <a:spcAft>
                <a:spcPts val="0"/>
              </a:spcAft>
              <a:buClr>
                <a:srgbClr val="2D2929"/>
              </a:buClr>
              <a:buSzPts val="2400"/>
              <a:buFont typeface="Oswald SemiBold"/>
              <a:buNone/>
            </a:pPr>
            <a:endParaRPr sz="1400" b="0" i="0" u="none" strike="noStrike" cap="none" dirty="0">
              <a:solidFill>
                <a:srgbClr val="000000"/>
              </a:solidFill>
              <a:latin typeface="Arial"/>
              <a:ea typeface="Arial"/>
              <a:cs typeface="Arial"/>
              <a:sym typeface="Arial"/>
            </a:endParaRPr>
          </a:p>
        </p:txBody>
      </p:sp>
      <p:sp>
        <p:nvSpPr>
          <p:cNvPr id="574" name="Google Shape;574;p34"/>
          <p:cNvSpPr/>
          <p:nvPr/>
        </p:nvSpPr>
        <p:spPr>
          <a:xfrm>
            <a:off x="902875" y="283875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34"/>
          <p:cNvSpPr txBox="1"/>
          <p:nvPr/>
        </p:nvSpPr>
        <p:spPr>
          <a:xfrm>
            <a:off x="1835466" y="2845993"/>
            <a:ext cx="8232762" cy="876659"/>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Change the combination or key location in the event the person at risk for suicide knows them</a:t>
            </a:r>
            <a:r>
              <a:rPr lang="en-US" sz="2800" dirty="0">
                <a:solidFill>
                  <a:srgbClr val="FFC000"/>
                </a:solidFill>
                <a:latin typeface="Oswald Medium" panose="020B0604020202020204" charset="0"/>
                <a:ea typeface="Oswald SemiBold"/>
                <a:cs typeface="Oswald SemiBold"/>
                <a:sym typeface="Oswald SemiBold"/>
              </a:rPr>
              <a:t>.</a:t>
            </a:r>
            <a:endParaRPr sz="2800" b="0" i="0" u="none" strike="noStrike" cap="none" dirty="0">
              <a:solidFill>
                <a:srgbClr val="FFC000"/>
              </a:solidFill>
              <a:latin typeface="Oswald Medium" panose="020B0604020202020204" charset="0"/>
              <a:ea typeface="Oswald SemiBold"/>
              <a:cs typeface="Oswald SemiBold"/>
              <a:sym typeface="Oswald SemiBold"/>
            </a:endParaRPr>
          </a:p>
        </p:txBody>
      </p:sp>
      <p:grpSp>
        <p:nvGrpSpPr>
          <p:cNvPr id="576" name="Google Shape;576;p34"/>
          <p:cNvGrpSpPr/>
          <p:nvPr/>
        </p:nvGrpSpPr>
        <p:grpSpPr>
          <a:xfrm>
            <a:off x="998322" y="1397304"/>
            <a:ext cx="471094" cy="507607"/>
            <a:chOff x="685475" y="2318350"/>
            <a:chExt cx="297750" cy="296200"/>
          </a:xfrm>
        </p:grpSpPr>
        <p:sp>
          <p:nvSpPr>
            <p:cNvPr id="577" name="Google Shape;577;p34"/>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78" name="Google Shape;578;p3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79" name="Google Shape;579;p34"/>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580" name="Google Shape;580;p34"/>
          <p:cNvGrpSpPr/>
          <p:nvPr/>
        </p:nvGrpSpPr>
        <p:grpSpPr>
          <a:xfrm>
            <a:off x="972128" y="2950147"/>
            <a:ext cx="471094" cy="507603"/>
            <a:chOff x="685475" y="2318352"/>
            <a:chExt cx="297750" cy="296198"/>
          </a:xfrm>
        </p:grpSpPr>
        <p:sp>
          <p:nvSpPr>
            <p:cNvPr id="581" name="Google Shape;581;p34"/>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82" name="Google Shape;582;p3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83" name="Google Shape;583;p34"/>
            <p:cNvSpPr/>
            <p:nvPr/>
          </p:nvSpPr>
          <p:spPr>
            <a:xfrm>
              <a:off x="772900" y="2318352"/>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92" name="Google Shape;592;p34"/>
          <p:cNvSpPr/>
          <p:nvPr/>
        </p:nvSpPr>
        <p:spPr>
          <a:xfrm>
            <a:off x="919141" y="401496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93" name="Google Shape;593;p34"/>
          <p:cNvGrpSpPr/>
          <p:nvPr/>
        </p:nvGrpSpPr>
        <p:grpSpPr>
          <a:xfrm>
            <a:off x="996433" y="4119046"/>
            <a:ext cx="471094" cy="507607"/>
            <a:chOff x="685475" y="2318350"/>
            <a:chExt cx="297750" cy="296200"/>
          </a:xfrm>
        </p:grpSpPr>
        <p:sp>
          <p:nvSpPr>
            <p:cNvPr id="594" name="Google Shape;594;p34"/>
            <p:cNvSpPr/>
            <p:nvPr/>
          </p:nvSpPr>
          <p:spPr>
            <a:xfrm>
              <a:off x="685475" y="2371924"/>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95" name="Google Shape;595;p3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96" name="Google Shape;596;p34"/>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97" name="Google Shape;597;p34"/>
          <p:cNvSpPr txBox="1"/>
          <p:nvPr/>
        </p:nvSpPr>
        <p:spPr>
          <a:xfrm>
            <a:off x="1830461" y="4067610"/>
            <a:ext cx="8505985"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Layer safety with a trigger, cable, or clamshell lock</a:t>
            </a:r>
            <a:r>
              <a:rPr lang="en-US" sz="2800" dirty="0">
                <a:solidFill>
                  <a:srgbClr val="FFC000"/>
                </a:solidFill>
                <a:latin typeface="Oswald Medium" panose="020B0604020202020204" charset="0"/>
                <a:ea typeface="Oswald SemiBold"/>
                <a:cs typeface="Oswald SemiBold"/>
                <a:sym typeface="Oswald SemiBold"/>
              </a:rPr>
              <a:t>.</a:t>
            </a:r>
            <a:endParaRPr sz="2800" b="0" i="0" u="none" strike="noStrike" cap="none" baseline="30000" dirty="0">
              <a:solidFill>
                <a:srgbClr val="FFC000"/>
              </a:solidFill>
              <a:latin typeface="Oswald Medium" panose="020B0604020202020204" charset="0"/>
              <a:ea typeface="Oswald SemiBold"/>
              <a:cs typeface="Oswald SemiBold"/>
              <a:sym typeface="Oswald SemiBold"/>
            </a:endParaRPr>
          </a:p>
        </p:txBody>
      </p:sp>
      <p:pic>
        <p:nvPicPr>
          <p:cNvPr id="2" name="Google Shape;504;p30" descr="Icon&#10;&#10;Description automatically generated">
            <a:extLst>
              <a:ext uri="{FF2B5EF4-FFF2-40B4-BE49-F238E27FC236}">
                <a16:creationId xmlns:a16="http://schemas.microsoft.com/office/drawing/2014/main" id="{5E5F8376-95C7-29FB-0BF2-23B731BFC601}"/>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grpSp>
        <p:nvGrpSpPr>
          <p:cNvPr id="9" name="Google Shape;593;p34">
            <a:extLst>
              <a:ext uri="{FF2B5EF4-FFF2-40B4-BE49-F238E27FC236}">
                <a16:creationId xmlns:a16="http://schemas.microsoft.com/office/drawing/2014/main" id="{5705A6D9-C689-830A-C825-99FEC1642293}"/>
              </a:ext>
            </a:extLst>
          </p:cNvPr>
          <p:cNvGrpSpPr/>
          <p:nvPr/>
        </p:nvGrpSpPr>
        <p:grpSpPr>
          <a:xfrm>
            <a:off x="996433" y="5369876"/>
            <a:ext cx="471094" cy="507607"/>
            <a:chOff x="685475" y="2318350"/>
            <a:chExt cx="297750" cy="296200"/>
          </a:xfrm>
        </p:grpSpPr>
        <p:sp>
          <p:nvSpPr>
            <p:cNvPr id="6" name="Google Shape;594;p34">
              <a:extLst>
                <a:ext uri="{FF2B5EF4-FFF2-40B4-BE49-F238E27FC236}">
                  <a16:creationId xmlns:a16="http://schemas.microsoft.com/office/drawing/2014/main" id="{A2B262EF-C39C-4140-4C0E-FA338F425515}"/>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 name="Google Shape;595;p34">
              <a:extLst>
                <a:ext uri="{FF2B5EF4-FFF2-40B4-BE49-F238E27FC236}">
                  <a16:creationId xmlns:a16="http://schemas.microsoft.com/office/drawing/2014/main" id="{352C6465-96CF-686E-FE5E-0CA29DCCAED4}"/>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 name="Google Shape;596;p34">
              <a:extLst>
                <a:ext uri="{FF2B5EF4-FFF2-40B4-BE49-F238E27FC236}">
                  <a16:creationId xmlns:a16="http://schemas.microsoft.com/office/drawing/2014/main" id="{3A509528-ECBD-BA36-7D4B-3040EDF619CE}"/>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3" name="Google Shape;592;p34">
            <a:extLst>
              <a:ext uri="{FF2B5EF4-FFF2-40B4-BE49-F238E27FC236}">
                <a16:creationId xmlns:a16="http://schemas.microsoft.com/office/drawing/2014/main" id="{61C5C060-D5BA-5997-6A80-A911A3C1186B}"/>
              </a:ext>
            </a:extLst>
          </p:cNvPr>
          <p:cNvSpPr/>
          <p:nvPr/>
        </p:nvSpPr>
        <p:spPr>
          <a:xfrm>
            <a:off x="919141" y="526579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597;p34">
            <a:extLst>
              <a:ext uri="{FF2B5EF4-FFF2-40B4-BE49-F238E27FC236}">
                <a16:creationId xmlns:a16="http://schemas.microsoft.com/office/drawing/2014/main" id="{3A0B7391-1955-6C25-68C0-E5811B824127}"/>
              </a:ext>
            </a:extLst>
          </p:cNvPr>
          <p:cNvSpPr txBox="1"/>
          <p:nvPr/>
        </p:nvSpPr>
        <p:spPr>
          <a:xfrm>
            <a:off x="1830461" y="5260930"/>
            <a:ext cx="8505985" cy="496022"/>
          </a:xfrm>
          <a:prstGeom prst="rect">
            <a:avLst/>
          </a:prstGeom>
          <a:noFill/>
          <a:ln>
            <a:noFill/>
          </a:ln>
        </p:spPr>
        <p:txBody>
          <a:bodyPr spcFirstLastPara="1" wrap="square" lIns="91425" tIns="91425" rIns="91425" bIns="91425" anchor="b" anchorCtr="0">
            <a:noAutofit/>
          </a:bodyPr>
          <a:lstStyle/>
          <a:p>
            <a:r>
              <a:rPr lang="en-US" sz="2800" dirty="0">
                <a:solidFill>
                  <a:srgbClr val="FFC000"/>
                </a:solidFill>
                <a:latin typeface="Oswald Medium" panose="020B0604020202020204" charset="0"/>
                <a:sym typeface="Oswald SemiBold"/>
              </a:rPr>
              <a:t>Field strip or remove the firing pin from the firearm.</a:t>
            </a:r>
            <a:endParaRPr lang="en-US" sz="2800" dirty="0">
              <a:solidFill>
                <a:srgbClr val="FFC000"/>
              </a:solidFill>
              <a:latin typeface="Oswald Medium" panose="020B060402020202020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34"/>
          <p:cNvSpPr txBox="1"/>
          <p:nvPr/>
        </p:nvSpPr>
        <p:spPr>
          <a:xfrm>
            <a:off x="668652" y="117028"/>
            <a:ext cx="11291930" cy="952739"/>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ON-SITE STORAGE OF FIREARMS</a:t>
            </a:r>
            <a:endParaRPr sz="3600" b="0" i="1" u="none" strike="noStrike" cap="none">
              <a:solidFill>
                <a:srgbClr val="FFC000"/>
              </a:solidFill>
              <a:latin typeface="Calibri"/>
              <a:ea typeface="Calibri"/>
              <a:cs typeface="Calibri"/>
              <a:sym typeface="Calibri"/>
            </a:endParaRPr>
          </a:p>
        </p:txBody>
      </p:sp>
      <p:sp>
        <p:nvSpPr>
          <p:cNvPr id="589" name="Google Shape;589;p34"/>
          <p:cNvSpPr txBox="1"/>
          <p:nvPr/>
        </p:nvSpPr>
        <p:spPr>
          <a:xfrm>
            <a:off x="1959857" y="1410705"/>
            <a:ext cx="8699123" cy="29718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Consider distraction techniques</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Adhere a Suicide &amp; Crisis Lifeline magnet to the gun safe</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Leave photos of loved ones or reasons for living in the safe</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Freeze keys to the safe in ice</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Surrender safe keys to a trusted friend </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Store keys in a safety deposit box at the local bank</a:t>
            </a:r>
            <a:endParaRPr lang="en-US" sz="2400" dirty="0"/>
          </a:p>
          <a:p>
            <a:pPr lvl="0">
              <a:buClr>
                <a:srgbClr val="2D2929"/>
              </a:buClr>
              <a:buSzPts val="1300"/>
            </a:pPr>
            <a:endParaRPr lang="en-US" sz="1800" i="1"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2400"/>
              <a:buFont typeface="Oswald SemiBold"/>
              <a:buNone/>
            </a:pPr>
            <a:endParaRPr sz="2800" b="0" i="0" u="none" strike="noStrike" cap="none" baseline="30000" dirty="0">
              <a:solidFill>
                <a:srgbClr val="C6540D"/>
              </a:solidFill>
              <a:latin typeface="Oswald SemiBold"/>
              <a:ea typeface="Oswald SemiBold"/>
              <a:cs typeface="Oswald SemiBold"/>
              <a:sym typeface="Oswald SemiBold"/>
            </a:endParaRPr>
          </a:p>
        </p:txBody>
      </p:sp>
      <p:pic>
        <p:nvPicPr>
          <p:cNvPr id="590" name="Google Shape;590;p34"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grpSp>
        <p:nvGrpSpPr>
          <p:cNvPr id="598" name="Google Shape;598;p34"/>
          <p:cNvGrpSpPr/>
          <p:nvPr/>
        </p:nvGrpSpPr>
        <p:grpSpPr>
          <a:xfrm>
            <a:off x="970655" y="1482277"/>
            <a:ext cx="471094" cy="507607"/>
            <a:chOff x="685475" y="2318350"/>
            <a:chExt cx="297750" cy="296200"/>
          </a:xfrm>
        </p:grpSpPr>
        <p:sp>
          <p:nvSpPr>
            <p:cNvPr id="599" name="Google Shape;599;p34"/>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00" name="Google Shape;600;p3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01" name="Google Shape;601;p34"/>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602" name="Google Shape;602;p34"/>
          <p:cNvSpPr/>
          <p:nvPr/>
        </p:nvSpPr>
        <p:spPr>
          <a:xfrm>
            <a:off x="932088" y="141470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73975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A6315096-CEBB-B564-5C71-FF72DE3D98E1}"/>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sp>
        <p:nvSpPr>
          <p:cNvPr id="4" name="Google Shape;505;p30">
            <a:extLst>
              <a:ext uri="{FF2B5EF4-FFF2-40B4-BE49-F238E27FC236}">
                <a16:creationId xmlns:a16="http://schemas.microsoft.com/office/drawing/2014/main" id="{6B0AD77C-AE1A-8D42-91CB-F15233A9227B}"/>
              </a:ext>
            </a:extLst>
          </p:cNvPr>
          <p:cNvSpPr txBox="1"/>
          <p:nvPr/>
        </p:nvSpPr>
        <p:spPr>
          <a:xfrm>
            <a:off x="667422" y="5783173"/>
            <a:ext cx="3993266" cy="2769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Courtesy of Worried About A Veteran</a:t>
            </a:r>
            <a:endParaRPr/>
          </a:p>
        </p:txBody>
      </p:sp>
      <p:pic>
        <p:nvPicPr>
          <p:cNvPr id="5" name="Online Media 4" title="SMVF_FRED_FINAL">
            <a:hlinkClick r:id="" action="ppaction://media"/>
            <a:extLst>
              <a:ext uri="{FF2B5EF4-FFF2-40B4-BE49-F238E27FC236}">
                <a16:creationId xmlns:a16="http://schemas.microsoft.com/office/drawing/2014/main" id="{210CF73E-1210-D6D3-B935-6EC3BF2971FC}"/>
              </a:ext>
            </a:extLst>
          </p:cNvPr>
          <p:cNvPicPr>
            <a:picLocks noRot="1" noChangeAspect="1"/>
          </p:cNvPicPr>
          <p:nvPr>
            <a:videoFile r:link="rId1"/>
          </p:nvPr>
        </p:nvPicPr>
        <p:blipFill>
          <a:blip r:embed="rId5"/>
          <a:stretch>
            <a:fillRect/>
          </a:stretch>
        </p:blipFill>
        <p:spPr>
          <a:xfrm>
            <a:off x="769582" y="494732"/>
            <a:ext cx="9651999" cy="5288507"/>
          </a:xfrm>
          <a:prstGeom prst="rect">
            <a:avLst/>
          </a:prstGeom>
        </p:spPr>
      </p:pic>
    </p:spTree>
    <p:extLst>
      <p:ext uri="{BB962C8B-B14F-4D97-AF65-F5344CB8AC3E}">
        <p14:creationId xmlns:p14="http://schemas.microsoft.com/office/powerpoint/2010/main" val="1622174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4"/>
          <p:cNvSpPr txBox="1"/>
          <p:nvPr/>
        </p:nvSpPr>
        <p:spPr>
          <a:xfrm>
            <a:off x="620862" y="263101"/>
            <a:ext cx="4290000" cy="144517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STANDARD HOME </a:t>
            </a:r>
            <a:endParaRPr sz="1400" b="0" i="0" u="none" strike="noStrike" cap="none">
              <a:solidFill>
                <a:srgbClr val="FFC000"/>
              </a:solidFill>
              <a:latin typeface="Arial"/>
              <a:ea typeface="Arial"/>
              <a:cs typeface="Arial"/>
              <a:sym typeface="Arial"/>
            </a:endParaRPr>
          </a:p>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SAFETY PRACTICES</a:t>
            </a:r>
            <a:endParaRPr sz="1400" b="0" i="0" u="none" strike="noStrike" cap="none">
              <a:solidFill>
                <a:srgbClr val="FFC000"/>
              </a:solidFill>
              <a:latin typeface="Arial"/>
              <a:ea typeface="Arial"/>
              <a:cs typeface="Arial"/>
              <a:sym typeface="Arial"/>
            </a:endParaRPr>
          </a:p>
        </p:txBody>
      </p:sp>
      <p:sp>
        <p:nvSpPr>
          <p:cNvPr id="142" name="Google Shape;142;p4"/>
          <p:cNvSpPr txBox="1"/>
          <p:nvPr/>
        </p:nvSpPr>
        <p:spPr>
          <a:xfrm>
            <a:off x="620861" y="1708271"/>
            <a:ext cx="4451201" cy="4886628"/>
          </a:xfrm>
          <a:prstGeom prst="rect">
            <a:avLst/>
          </a:prstGeom>
          <a:noFill/>
          <a:ln>
            <a:noFill/>
          </a:ln>
        </p:spPr>
        <p:txBody>
          <a:bodyPr spcFirstLastPara="1" wrap="square" lIns="91425" tIns="91425" rIns="91425" bIns="91425" anchor="t" anchorCtr="0">
            <a:noAutofit/>
          </a:bodyPr>
          <a:lstStyle/>
          <a:p>
            <a:pPr marL="228600" marR="0" lvl="0" indent="-228600" algn="l" rtl="0">
              <a:lnSpc>
                <a:spcPct val="100000"/>
              </a:lnSpc>
              <a:spcBef>
                <a:spcPts val="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Install safety gates &amp; window guards</a:t>
            </a:r>
            <a:endParaRPr sz="2400" b="0" i="0" u="none" strike="noStrike" cap="none" dirty="0">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Keep an eye on children around water</a:t>
            </a:r>
            <a:endParaRPr sz="2400" b="0" i="0" u="none" strike="noStrike" cap="none" dirty="0">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Develop &amp; practice a fire escape plan</a:t>
            </a:r>
            <a:endParaRPr sz="2400" b="0" i="0" u="none" strike="noStrike" cap="none" dirty="0">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Smoke alarms and carbon monoxide detectors</a:t>
            </a:r>
            <a:endParaRPr sz="2400" b="0" i="0" u="none" strike="noStrike" cap="none" dirty="0">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Keep floor surfaces free of trip hazards</a:t>
            </a:r>
            <a:endParaRPr sz="2400" b="0" i="0" u="none" strike="noStrike" cap="none" dirty="0">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Store medications safely</a:t>
            </a:r>
            <a:endParaRPr sz="2400" b="0" i="0" u="none" strike="noStrike" cap="none" dirty="0">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Safe storage of household cleaners/ toxic products</a:t>
            </a:r>
            <a:endParaRPr sz="2400" b="0" i="0" u="none" strike="noStrike" cap="none" dirty="0">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Secure TVs, dressers, &amp; appliances to the wall to prevent tipping hazard</a:t>
            </a:r>
            <a:endParaRPr sz="2400" b="0" i="0" u="none" strike="noStrike" cap="none" dirty="0">
              <a:solidFill>
                <a:srgbClr val="000000"/>
              </a:solidFill>
              <a:sym typeface="Arial"/>
            </a:endParaRPr>
          </a:p>
          <a:p>
            <a:pPr marL="0" marR="0" lvl="0" indent="0" algn="l" rtl="0">
              <a:lnSpc>
                <a:spcPct val="100000"/>
              </a:lnSpc>
              <a:spcBef>
                <a:spcPts val="600"/>
              </a:spcBef>
              <a:spcAft>
                <a:spcPts val="0"/>
              </a:spcAft>
              <a:buClr>
                <a:srgbClr val="EE7A30"/>
              </a:buClr>
              <a:buSzPts val="1300"/>
              <a:buFont typeface="Ubuntu Light"/>
              <a:buNone/>
            </a:pPr>
            <a:endParaRPr sz="1200" b="0" i="0" u="none" strike="noStrike" cap="none" dirty="0">
              <a:solidFill>
                <a:srgbClr val="C69C6D"/>
              </a:solidFill>
              <a:latin typeface="Ubuntu Light"/>
              <a:ea typeface="Ubuntu Light"/>
              <a:cs typeface="Ubuntu Light"/>
              <a:sym typeface="Ubuntu Light"/>
            </a:endParaRPr>
          </a:p>
        </p:txBody>
      </p:sp>
      <p:pic>
        <p:nvPicPr>
          <p:cNvPr id="2" name="Google Shape;142;p4" descr="A picture containing indoor, orange, person">
            <a:extLst>
              <a:ext uri="{FF2B5EF4-FFF2-40B4-BE49-F238E27FC236}">
                <a16:creationId xmlns:a16="http://schemas.microsoft.com/office/drawing/2014/main" id="{AFADE994-EDB9-1A45-F3FF-0A257F63B3F7}"/>
              </a:ext>
            </a:extLst>
          </p:cNvPr>
          <p:cNvPicPr preferRelativeResize="0"/>
          <p:nvPr/>
        </p:nvPicPr>
        <p:blipFill rotWithShape="1">
          <a:blip r:embed="rId3">
            <a:alphaModFix/>
          </a:blip>
          <a:srcRect r="26760"/>
          <a:stretch/>
        </p:blipFill>
        <p:spPr>
          <a:xfrm>
            <a:off x="5600698" y="1325812"/>
            <a:ext cx="2781300" cy="2531728"/>
          </a:xfrm>
          <a:prstGeom prst="rect">
            <a:avLst/>
          </a:prstGeom>
          <a:noFill/>
          <a:ln w="38100" cap="flat" cmpd="sng">
            <a:solidFill>
              <a:srgbClr val="29ABE2"/>
            </a:solidFill>
            <a:prstDash val="solid"/>
            <a:round/>
            <a:headEnd type="none" w="sm" len="sm"/>
            <a:tailEnd type="none" w="sm" len="sm"/>
          </a:ln>
        </p:spPr>
      </p:pic>
      <p:pic>
        <p:nvPicPr>
          <p:cNvPr id="3" name="Google Shape;143;p4" descr="Two girls in swimsuits sitting in a pool&#10;&#10;Description automatically generated with low confidence">
            <a:extLst>
              <a:ext uri="{FF2B5EF4-FFF2-40B4-BE49-F238E27FC236}">
                <a16:creationId xmlns:a16="http://schemas.microsoft.com/office/drawing/2014/main" id="{5A57E4CB-A7C4-8635-39E8-4212C6E3D83F}"/>
              </a:ext>
            </a:extLst>
          </p:cNvPr>
          <p:cNvPicPr preferRelativeResize="0"/>
          <p:nvPr/>
        </p:nvPicPr>
        <p:blipFill rotWithShape="1">
          <a:blip r:embed="rId4">
            <a:alphaModFix/>
          </a:blip>
          <a:srcRect l="5353" t="-360" r="23675" b="360"/>
          <a:stretch/>
        </p:blipFill>
        <p:spPr>
          <a:xfrm>
            <a:off x="8381999" y="1325812"/>
            <a:ext cx="2651907" cy="2531728"/>
          </a:xfrm>
          <a:prstGeom prst="rect">
            <a:avLst/>
          </a:prstGeom>
          <a:noFill/>
          <a:ln w="38100" cap="flat" cmpd="sng">
            <a:solidFill>
              <a:srgbClr val="29ABE2"/>
            </a:solidFill>
            <a:prstDash val="solid"/>
            <a:round/>
            <a:headEnd type="none" w="sm" len="sm"/>
            <a:tailEnd type="none" w="sm" len="sm"/>
          </a:ln>
        </p:spPr>
      </p:pic>
      <p:pic>
        <p:nvPicPr>
          <p:cNvPr id="4" name="Google Shape;144;p4" descr="A picture containing green&#10;&#10;Description automatically generated">
            <a:extLst>
              <a:ext uri="{FF2B5EF4-FFF2-40B4-BE49-F238E27FC236}">
                <a16:creationId xmlns:a16="http://schemas.microsoft.com/office/drawing/2014/main" id="{2E672756-3229-060D-3B30-084171A361CA}"/>
              </a:ext>
            </a:extLst>
          </p:cNvPr>
          <p:cNvPicPr preferRelativeResize="0"/>
          <p:nvPr/>
        </p:nvPicPr>
        <p:blipFill rotWithShape="1">
          <a:blip r:embed="rId5">
            <a:alphaModFix/>
          </a:blip>
          <a:srcRect t="9712" b="13133"/>
          <a:stretch/>
        </p:blipFill>
        <p:spPr>
          <a:xfrm>
            <a:off x="5600701" y="3857539"/>
            <a:ext cx="2781300" cy="2476585"/>
          </a:xfrm>
          <a:prstGeom prst="rect">
            <a:avLst/>
          </a:prstGeom>
          <a:noFill/>
          <a:ln w="38100" cap="flat" cmpd="sng">
            <a:solidFill>
              <a:srgbClr val="29ABE2"/>
            </a:solidFill>
            <a:prstDash val="solid"/>
            <a:round/>
            <a:headEnd type="none" w="sm" len="sm"/>
            <a:tailEnd type="none" w="sm" len="sm"/>
          </a:ln>
        </p:spPr>
      </p:pic>
      <p:pic>
        <p:nvPicPr>
          <p:cNvPr id="5" name="Google Shape;145;p4" descr="A picture containing person, indoor&#10;&#10;Description automatically generated">
            <a:extLst>
              <a:ext uri="{FF2B5EF4-FFF2-40B4-BE49-F238E27FC236}">
                <a16:creationId xmlns:a16="http://schemas.microsoft.com/office/drawing/2014/main" id="{565B5E1A-D349-B61B-0EF8-DE7BF919906D}"/>
              </a:ext>
            </a:extLst>
          </p:cNvPr>
          <p:cNvPicPr preferRelativeResize="0"/>
          <p:nvPr/>
        </p:nvPicPr>
        <p:blipFill rotWithShape="1">
          <a:blip r:embed="rId6">
            <a:alphaModFix/>
          </a:blip>
          <a:srcRect l="4292" r="24244"/>
          <a:stretch/>
        </p:blipFill>
        <p:spPr>
          <a:xfrm>
            <a:off x="8382000" y="3857539"/>
            <a:ext cx="2651907" cy="2476585"/>
          </a:xfrm>
          <a:prstGeom prst="rect">
            <a:avLst/>
          </a:prstGeom>
          <a:noFill/>
          <a:ln w="38100" cap="flat" cmpd="sng">
            <a:solidFill>
              <a:srgbClr val="29ABE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35"/>
          <p:cNvSpPr txBox="1"/>
          <p:nvPr/>
        </p:nvSpPr>
        <p:spPr>
          <a:xfrm>
            <a:off x="700444" y="180158"/>
            <a:ext cx="11291930" cy="938779"/>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PERSONAL PROTECTION FIREARMS</a:t>
            </a:r>
            <a:endParaRPr sz="3600" b="0" i="1" u="none" strike="noStrike" cap="none">
              <a:solidFill>
                <a:srgbClr val="FFC000"/>
              </a:solidFill>
              <a:latin typeface="Calibri"/>
              <a:ea typeface="Calibri"/>
              <a:cs typeface="Calibri"/>
              <a:sym typeface="Calibri"/>
            </a:endParaRPr>
          </a:p>
        </p:txBody>
      </p:sp>
      <p:sp>
        <p:nvSpPr>
          <p:cNvPr id="610" name="Google Shape;610;p35"/>
          <p:cNvSpPr/>
          <p:nvPr/>
        </p:nvSpPr>
        <p:spPr>
          <a:xfrm>
            <a:off x="923245" y="144166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35"/>
          <p:cNvSpPr txBox="1"/>
          <p:nvPr/>
        </p:nvSpPr>
        <p:spPr>
          <a:xfrm>
            <a:off x="1769094" y="1353001"/>
            <a:ext cx="9957373" cy="1320723"/>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In the immediate future, suicide is a greater risk than home invasion</a:t>
            </a:r>
          </a:p>
          <a:p>
            <a:pPr marL="34290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Two out of three firearm deaths in the U.S. are suicides.</a:t>
            </a:r>
            <a:endParaRPr lang="en-US" sz="2400" dirty="0"/>
          </a:p>
          <a:p>
            <a:pPr lvl="0">
              <a:buClr>
                <a:srgbClr val="29ABE2"/>
              </a:buClr>
              <a:buSzPts val="1800"/>
            </a:pPr>
            <a:endParaRPr lang="en-US" sz="2400" i="1" dirty="0">
              <a:solidFill>
                <a:srgbClr val="FFFFFF"/>
              </a:solidFill>
              <a:latin typeface="Calibri"/>
              <a:cs typeface="Calibri"/>
            </a:endParaRPr>
          </a:p>
        </p:txBody>
      </p:sp>
      <p:sp>
        <p:nvSpPr>
          <p:cNvPr id="613" name="Google Shape;613;p35"/>
          <p:cNvSpPr/>
          <p:nvPr/>
        </p:nvSpPr>
        <p:spPr>
          <a:xfrm>
            <a:off x="927475" y="306702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35"/>
          <p:cNvSpPr txBox="1"/>
          <p:nvPr/>
        </p:nvSpPr>
        <p:spPr>
          <a:xfrm>
            <a:off x="1828344" y="2935963"/>
            <a:ext cx="9439199" cy="93395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Consider other means of self-defense</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Baseball bat, mace or pepper spray, or a home security system</a:t>
            </a:r>
            <a:endParaRPr sz="2400" b="0" i="0" u="none" strike="noStrike" cap="none" dirty="0">
              <a:solidFill>
                <a:srgbClr val="C6540D"/>
              </a:solidFill>
              <a:latin typeface="Oswald SemiBold"/>
              <a:ea typeface="Oswald SemiBold"/>
              <a:cs typeface="Oswald SemiBold"/>
              <a:sym typeface="Oswald SemiBold"/>
            </a:endParaRPr>
          </a:p>
        </p:txBody>
      </p:sp>
      <p:grpSp>
        <p:nvGrpSpPr>
          <p:cNvPr id="616" name="Google Shape;616;p35"/>
          <p:cNvGrpSpPr/>
          <p:nvPr/>
        </p:nvGrpSpPr>
        <p:grpSpPr>
          <a:xfrm>
            <a:off x="1007625" y="1549836"/>
            <a:ext cx="471094" cy="507607"/>
            <a:chOff x="685475" y="2318350"/>
            <a:chExt cx="297750" cy="296200"/>
          </a:xfrm>
        </p:grpSpPr>
        <p:sp>
          <p:nvSpPr>
            <p:cNvPr id="617" name="Google Shape;617;p3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18" name="Google Shape;618;p3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19" name="Google Shape;619;p3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620" name="Google Shape;620;p35"/>
          <p:cNvGrpSpPr/>
          <p:nvPr/>
        </p:nvGrpSpPr>
        <p:grpSpPr>
          <a:xfrm>
            <a:off x="1007012" y="3190021"/>
            <a:ext cx="471094" cy="507607"/>
            <a:chOff x="685475" y="2318350"/>
            <a:chExt cx="297750" cy="296200"/>
          </a:xfrm>
        </p:grpSpPr>
        <p:sp>
          <p:nvSpPr>
            <p:cNvPr id="621" name="Google Shape;621;p3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22" name="Google Shape;622;p3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23" name="Google Shape;623;p3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624" name="Google Shape;624;p35"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grpSp>
        <p:nvGrpSpPr>
          <p:cNvPr id="625" name="Google Shape;625;p35"/>
          <p:cNvGrpSpPr/>
          <p:nvPr/>
        </p:nvGrpSpPr>
        <p:grpSpPr>
          <a:xfrm>
            <a:off x="1007625" y="4676600"/>
            <a:ext cx="471094" cy="507607"/>
            <a:chOff x="685475" y="2318350"/>
            <a:chExt cx="297750" cy="296200"/>
          </a:xfrm>
        </p:grpSpPr>
        <p:sp>
          <p:nvSpPr>
            <p:cNvPr id="626" name="Google Shape;626;p3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27" name="Google Shape;627;p3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28" name="Google Shape;628;p3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629" name="Google Shape;629;p35"/>
          <p:cNvSpPr/>
          <p:nvPr/>
        </p:nvSpPr>
        <p:spPr>
          <a:xfrm>
            <a:off x="927613" y="459785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35"/>
          <p:cNvSpPr txBox="1"/>
          <p:nvPr/>
        </p:nvSpPr>
        <p:spPr>
          <a:xfrm>
            <a:off x="1828343" y="4405199"/>
            <a:ext cx="8942986" cy="2126825"/>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If self-defense is essential urge someone else, not the person at risk</a:t>
            </a:r>
            <a:r>
              <a:rPr lang="en-US" sz="2800" dirty="0">
                <a:solidFill>
                  <a:srgbClr val="FFC000"/>
                </a:solidFill>
                <a:latin typeface="Oswald Medium" panose="020B0604020202020204" charset="0"/>
                <a:ea typeface="Oswald SemiBold"/>
                <a:cs typeface="Oswald SemiBold"/>
                <a:sym typeface="Oswald SemiBold"/>
              </a:rPr>
              <a:t>,</a:t>
            </a:r>
            <a:r>
              <a:rPr lang="en-US" sz="2800" b="0" i="0" u="none" strike="noStrike" cap="none" dirty="0">
                <a:solidFill>
                  <a:srgbClr val="FFC000"/>
                </a:solidFill>
                <a:latin typeface="Oswald Medium" panose="020B0604020202020204" charset="0"/>
                <a:ea typeface="Oswald SemiBold"/>
                <a:cs typeface="Oswald SemiBold"/>
                <a:sym typeface="Oswald SemiBold"/>
              </a:rPr>
              <a:t> to keep the firearm either:</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In a quick-access or biometric gun safe</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Always holstered and on their person</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Stored in a gun safe when not physically in their control</a:t>
            </a:r>
            <a:endParaRPr sz="2800" b="0" i="0" u="none" strike="noStrike" cap="none" baseline="30000" dirty="0">
              <a:solidFill>
                <a:srgbClr val="C6540D"/>
              </a:solidFill>
              <a:latin typeface="Oswald SemiBold"/>
              <a:ea typeface="Oswald SemiBold"/>
              <a:cs typeface="Oswald SemiBold"/>
              <a:sym typeface="Oswald SemiBo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36"/>
          <p:cNvSpPr txBox="1"/>
          <p:nvPr/>
        </p:nvSpPr>
        <p:spPr>
          <a:xfrm>
            <a:off x="671869" y="371296"/>
            <a:ext cx="11291930" cy="902655"/>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SHIFT TOWARDS SAFETY</a:t>
            </a:r>
            <a:endParaRPr sz="3600" b="0" i="1" u="none" strike="noStrike" cap="none">
              <a:solidFill>
                <a:srgbClr val="FFC000"/>
              </a:solidFill>
              <a:latin typeface="Calibri"/>
              <a:ea typeface="Calibri"/>
              <a:cs typeface="Calibri"/>
              <a:sym typeface="Calibri"/>
            </a:endParaRPr>
          </a:p>
        </p:txBody>
      </p:sp>
      <p:sp>
        <p:nvSpPr>
          <p:cNvPr id="639" name="Google Shape;639;p36"/>
          <p:cNvSpPr/>
          <p:nvPr/>
        </p:nvSpPr>
        <p:spPr>
          <a:xfrm>
            <a:off x="932560" y="163281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36"/>
          <p:cNvSpPr txBox="1"/>
          <p:nvPr/>
        </p:nvSpPr>
        <p:spPr>
          <a:xfrm>
            <a:off x="1785337" y="1581071"/>
            <a:ext cx="9804858" cy="90265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An unloaded and locked firearm poses a lower risk of suicide</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Store ammunition separately or outside the home</a:t>
            </a:r>
            <a:endParaRPr sz="2800" b="0" i="0" u="none" strike="noStrike" cap="none" dirty="0">
              <a:solidFill>
                <a:srgbClr val="000000"/>
              </a:solidFill>
              <a:sym typeface="Arial"/>
            </a:endParaRPr>
          </a:p>
        </p:txBody>
      </p:sp>
      <p:sp>
        <p:nvSpPr>
          <p:cNvPr id="642" name="Google Shape;642;p36"/>
          <p:cNvSpPr/>
          <p:nvPr/>
        </p:nvSpPr>
        <p:spPr>
          <a:xfrm>
            <a:off x="896472" y="292341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36"/>
          <p:cNvSpPr txBox="1"/>
          <p:nvPr/>
        </p:nvSpPr>
        <p:spPr>
          <a:xfrm>
            <a:off x="1785337" y="2982430"/>
            <a:ext cx="8232762" cy="90265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Hiding guns are usually not effective</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Family members usually know our hiding places</a:t>
            </a:r>
            <a:endParaRPr sz="2800" b="0" i="0" u="none" strike="noStrike" cap="none" dirty="0">
              <a:solidFill>
                <a:srgbClr val="000000"/>
              </a:solidFill>
              <a:sym typeface="Arial"/>
            </a:endParaRPr>
          </a:p>
        </p:txBody>
      </p:sp>
      <p:sp>
        <p:nvSpPr>
          <p:cNvPr id="644" name="Google Shape;644;p36"/>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645" name="Google Shape;645;p36"/>
          <p:cNvGrpSpPr/>
          <p:nvPr/>
        </p:nvGrpSpPr>
        <p:grpSpPr>
          <a:xfrm>
            <a:off x="1016327" y="1694266"/>
            <a:ext cx="471094" cy="507607"/>
            <a:chOff x="685475" y="2318350"/>
            <a:chExt cx="297750" cy="296200"/>
          </a:xfrm>
        </p:grpSpPr>
        <p:sp>
          <p:nvSpPr>
            <p:cNvPr id="646" name="Google Shape;646;p36"/>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47" name="Google Shape;647;p36"/>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48" name="Google Shape;648;p36"/>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649" name="Google Shape;649;p36"/>
          <p:cNvGrpSpPr/>
          <p:nvPr/>
        </p:nvGrpSpPr>
        <p:grpSpPr>
          <a:xfrm>
            <a:off x="996866" y="2984862"/>
            <a:ext cx="471094" cy="507607"/>
            <a:chOff x="685475" y="2318350"/>
            <a:chExt cx="297750" cy="296200"/>
          </a:xfrm>
        </p:grpSpPr>
        <p:sp>
          <p:nvSpPr>
            <p:cNvPr id="650" name="Google Shape;650;p36"/>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51" name="Google Shape;651;p36"/>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52" name="Google Shape;652;p36"/>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653" name="Google Shape;653;p36"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grpSp>
        <p:nvGrpSpPr>
          <p:cNvPr id="654" name="Google Shape;654;p36"/>
          <p:cNvGrpSpPr/>
          <p:nvPr/>
        </p:nvGrpSpPr>
        <p:grpSpPr>
          <a:xfrm>
            <a:off x="1025029" y="4425977"/>
            <a:ext cx="471094" cy="507607"/>
            <a:chOff x="685475" y="2318350"/>
            <a:chExt cx="297750" cy="296200"/>
          </a:xfrm>
        </p:grpSpPr>
        <p:sp>
          <p:nvSpPr>
            <p:cNvPr id="655" name="Google Shape;655;p36"/>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56" name="Google Shape;656;p36"/>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57" name="Google Shape;657;p36"/>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658" name="Google Shape;658;p36"/>
          <p:cNvSpPr/>
          <p:nvPr/>
        </p:nvSpPr>
        <p:spPr>
          <a:xfrm>
            <a:off x="945848" y="436453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36"/>
          <p:cNvSpPr txBox="1"/>
          <p:nvPr/>
        </p:nvSpPr>
        <p:spPr>
          <a:xfrm>
            <a:off x="1788603" y="4190917"/>
            <a:ext cx="9804857" cy="160028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Those familiar with firearms may be at higher risk for suicide</a:t>
            </a:r>
          </a:p>
          <a:p>
            <a:pPr marL="34290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Weapons training or firearm safety training is not a protective factor for firearm suicide</a:t>
            </a:r>
            <a:endParaRPr lang="en-US" sz="2400" dirty="0"/>
          </a:p>
          <a:p>
            <a:pPr marL="0" marR="0" lvl="0" indent="0" algn="l" rtl="0">
              <a:lnSpc>
                <a:spcPct val="100000"/>
              </a:lnSpc>
              <a:spcBef>
                <a:spcPts val="0"/>
              </a:spcBef>
              <a:spcAft>
                <a:spcPts val="0"/>
              </a:spcAft>
              <a:buClr>
                <a:srgbClr val="2D2929"/>
              </a:buClr>
              <a:buSzPts val="2400"/>
              <a:buFont typeface="Oswald SemiBold"/>
              <a:buNone/>
            </a:pPr>
            <a:endParaRPr sz="2800" b="0" i="0" u="none" strike="noStrike" cap="none" baseline="30000" dirty="0">
              <a:solidFill>
                <a:srgbClr val="C6540D"/>
              </a:solidFill>
              <a:latin typeface="Oswald SemiBold"/>
              <a:ea typeface="Oswald SemiBold"/>
              <a:cs typeface="Oswald SemiBold"/>
              <a:sym typeface="Oswald SemiBo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37"/>
          <p:cNvSpPr txBox="1"/>
          <p:nvPr/>
        </p:nvSpPr>
        <p:spPr>
          <a:xfrm>
            <a:off x="672325" y="306598"/>
            <a:ext cx="11291930" cy="942137"/>
          </a:xfrm>
          <a:prstGeom prst="rect">
            <a:avLst/>
          </a:prstGeom>
          <a:noFill/>
          <a:ln>
            <a:noFill/>
          </a:ln>
        </p:spPr>
        <p:txBody>
          <a:bodyPr spcFirstLastPara="1" wrap="square" lIns="91425" tIns="91425" rIns="91425" bIns="91425" anchor="b" anchorCtr="0">
            <a:noAutofit/>
          </a:bodyPr>
          <a:lstStyle/>
          <a:p>
            <a:pPr>
              <a:lnSpc>
                <a:spcPct val="114999"/>
              </a:lnSpc>
            </a:pPr>
            <a:r>
              <a:rPr lang="en-US" sz="3600" b="1">
                <a:solidFill>
                  <a:srgbClr val="FFC000"/>
                </a:solidFill>
                <a:latin typeface="Oswald SemiBold"/>
                <a:sym typeface="Oswald SemiBold"/>
              </a:rPr>
              <a:t>SHIFT TOWARD SAFETY</a:t>
            </a:r>
            <a:endParaRPr lang="en-US"/>
          </a:p>
        </p:txBody>
      </p:sp>
      <p:sp>
        <p:nvSpPr>
          <p:cNvPr id="673" name="Google Shape;673;p37"/>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pic>
        <p:nvPicPr>
          <p:cNvPr id="695" name="Google Shape;695;p37"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sp>
        <p:nvSpPr>
          <p:cNvPr id="2" name="TextBox 1">
            <a:extLst>
              <a:ext uri="{FF2B5EF4-FFF2-40B4-BE49-F238E27FC236}">
                <a16:creationId xmlns:a16="http://schemas.microsoft.com/office/drawing/2014/main" id="{39F6018A-D87F-7B20-C276-06854A7CB525}"/>
              </a:ext>
            </a:extLst>
          </p:cNvPr>
          <p:cNvSpPr txBox="1"/>
          <p:nvPr/>
        </p:nvSpPr>
        <p:spPr>
          <a:xfrm>
            <a:off x="2337508" y="1630290"/>
            <a:ext cx="5056516" cy="132343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Friend or relative</a:t>
            </a:r>
          </a:p>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Gun range</a:t>
            </a:r>
          </a:p>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Self-storage facility</a:t>
            </a:r>
          </a:p>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Pawn shops</a:t>
            </a:r>
          </a:p>
        </p:txBody>
      </p:sp>
      <p:sp>
        <p:nvSpPr>
          <p:cNvPr id="3" name="TextBox 1">
            <a:extLst>
              <a:ext uri="{FF2B5EF4-FFF2-40B4-BE49-F238E27FC236}">
                <a16:creationId xmlns:a16="http://schemas.microsoft.com/office/drawing/2014/main" id="{DD0BCA69-3688-21B0-AB48-A9BF92FC6E1F}"/>
              </a:ext>
            </a:extLst>
          </p:cNvPr>
          <p:cNvSpPr txBox="1"/>
          <p:nvPr/>
        </p:nvSpPr>
        <p:spPr>
          <a:xfrm>
            <a:off x="3919487" y="3325818"/>
            <a:ext cx="7260624" cy="1015663"/>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Store firearms locked, and unloaded in a safe or lockbox</a:t>
            </a:r>
          </a:p>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Trigger, clam, or cable locks</a:t>
            </a:r>
          </a:p>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Secure locking device (keys or combination) with a trusted person </a:t>
            </a:r>
          </a:p>
        </p:txBody>
      </p:sp>
      <p:sp>
        <p:nvSpPr>
          <p:cNvPr id="4" name="TextBox 1">
            <a:extLst>
              <a:ext uri="{FF2B5EF4-FFF2-40B4-BE49-F238E27FC236}">
                <a16:creationId xmlns:a16="http://schemas.microsoft.com/office/drawing/2014/main" id="{0A89DD96-1DB5-60EF-C105-C4DF85DCBFAD}"/>
              </a:ext>
            </a:extLst>
          </p:cNvPr>
          <p:cNvSpPr txBox="1"/>
          <p:nvPr/>
        </p:nvSpPr>
        <p:spPr>
          <a:xfrm>
            <a:off x="5359021" y="5304571"/>
            <a:ext cx="4720727" cy="70788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Render the device inoperable by removing the firing pin</a:t>
            </a:r>
            <a:endParaRPr lang="en-US" dirty="0">
              <a:solidFill>
                <a:schemeClr val="bg1"/>
              </a:solidFill>
              <a:latin typeface="Oswald" panose="020B0604020202020204" charset="0"/>
            </a:endParaRPr>
          </a:p>
        </p:txBody>
      </p:sp>
      <p:sp>
        <p:nvSpPr>
          <p:cNvPr id="5" name="Rectangle: Rounded Corners 4">
            <a:extLst>
              <a:ext uri="{FF2B5EF4-FFF2-40B4-BE49-F238E27FC236}">
                <a16:creationId xmlns:a16="http://schemas.microsoft.com/office/drawing/2014/main" id="{F0B0C3F6-0721-CE1B-7146-4F9EDA6AB69C}"/>
              </a:ext>
            </a:extLst>
          </p:cNvPr>
          <p:cNvSpPr/>
          <p:nvPr/>
        </p:nvSpPr>
        <p:spPr>
          <a:xfrm>
            <a:off x="671015" y="1683224"/>
            <a:ext cx="1546745" cy="1330655"/>
          </a:xfrm>
          <a:prstGeom prst="roundRect">
            <a:avLst/>
          </a:prstGeom>
          <a:solidFill>
            <a:srgbClr val="29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OFF-SITE </a:t>
            </a:r>
          </a:p>
          <a:p>
            <a:pPr algn="ctr"/>
            <a:r>
              <a:rPr lang="en-US">
                <a:cs typeface="Arial"/>
              </a:rPr>
              <a:t>STORAGE</a:t>
            </a:r>
          </a:p>
        </p:txBody>
      </p:sp>
      <p:sp>
        <p:nvSpPr>
          <p:cNvPr id="7" name="Rectangle: Rounded Corners 6">
            <a:extLst>
              <a:ext uri="{FF2B5EF4-FFF2-40B4-BE49-F238E27FC236}">
                <a16:creationId xmlns:a16="http://schemas.microsoft.com/office/drawing/2014/main" id="{EEB3099A-76B2-0A38-FAAC-A0F99DEC73E1}"/>
              </a:ext>
            </a:extLst>
          </p:cNvPr>
          <p:cNvSpPr/>
          <p:nvPr/>
        </p:nvSpPr>
        <p:spPr>
          <a:xfrm>
            <a:off x="2217760" y="3377820"/>
            <a:ext cx="1546745" cy="1330655"/>
          </a:xfrm>
          <a:prstGeom prst="roundRect">
            <a:avLst/>
          </a:prstGeom>
          <a:solidFill>
            <a:srgbClr val="65BFE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IN-HOME</a:t>
            </a:r>
          </a:p>
          <a:p>
            <a:pPr algn="ctr"/>
            <a:r>
              <a:rPr lang="en-US">
                <a:cs typeface="Arial"/>
              </a:rPr>
              <a:t>STORAGE</a:t>
            </a:r>
          </a:p>
        </p:txBody>
      </p:sp>
      <p:sp>
        <p:nvSpPr>
          <p:cNvPr id="8" name="Rectangle: Rounded Corners 7">
            <a:extLst>
              <a:ext uri="{FF2B5EF4-FFF2-40B4-BE49-F238E27FC236}">
                <a16:creationId xmlns:a16="http://schemas.microsoft.com/office/drawing/2014/main" id="{6B838D44-55DB-C9B0-1C6A-1C42D1F8AAFB}"/>
              </a:ext>
            </a:extLst>
          </p:cNvPr>
          <p:cNvSpPr/>
          <p:nvPr/>
        </p:nvSpPr>
        <p:spPr>
          <a:xfrm>
            <a:off x="3764506" y="4992806"/>
            <a:ext cx="1546745" cy="1330655"/>
          </a:xfrm>
          <a:prstGeom prst="roundRect">
            <a:avLst/>
          </a:prstGeom>
          <a:solidFill>
            <a:srgbClr val="98CCE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OTHER</a:t>
            </a:r>
          </a:p>
          <a:p>
            <a:pPr algn="ctr"/>
            <a:r>
              <a:rPr lang="en-US">
                <a:cs typeface="Arial"/>
              </a:rPr>
              <a:t>OPTIONS</a:t>
            </a:r>
          </a:p>
        </p:txBody>
      </p:sp>
      <p:sp>
        <p:nvSpPr>
          <p:cNvPr id="9" name="Arrow: Bent 8">
            <a:extLst>
              <a:ext uri="{FF2B5EF4-FFF2-40B4-BE49-F238E27FC236}">
                <a16:creationId xmlns:a16="http://schemas.microsoft.com/office/drawing/2014/main" id="{BD29FB31-E8BE-4A53-C8E7-B41D44BC8E5F}"/>
              </a:ext>
            </a:extLst>
          </p:cNvPr>
          <p:cNvSpPr/>
          <p:nvPr/>
        </p:nvSpPr>
        <p:spPr>
          <a:xfrm rot="10800000" flipH="1">
            <a:off x="1200735" y="3278142"/>
            <a:ext cx="846968" cy="868680"/>
          </a:xfrm>
          <a:prstGeom prst="bentArrow">
            <a:avLst>
              <a:gd name="adj1" fmla="val 25000"/>
              <a:gd name="adj2" fmla="val 20679"/>
              <a:gd name="adj3" fmla="val 25000"/>
              <a:gd name="adj4" fmla="val 43750"/>
            </a:avLst>
          </a:prstGeom>
          <a:solidFill>
            <a:srgbClr val="29AB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solidFill>
                <a:schemeClr val="tx1"/>
              </a:solidFill>
            </a:endParaRPr>
          </a:p>
        </p:txBody>
      </p:sp>
      <p:sp>
        <p:nvSpPr>
          <p:cNvPr id="10" name="Arrow: Bent 9">
            <a:extLst>
              <a:ext uri="{FF2B5EF4-FFF2-40B4-BE49-F238E27FC236}">
                <a16:creationId xmlns:a16="http://schemas.microsoft.com/office/drawing/2014/main" id="{066BD6D2-72CB-5D10-FCE2-C543F8418A50}"/>
              </a:ext>
            </a:extLst>
          </p:cNvPr>
          <p:cNvSpPr/>
          <p:nvPr/>
        </p:nvSpPr>
        <p:spPr>
          <a:xfrm rot="10800000" flipH="1">
            <a:off x="2815719" y="4915873"/>
            <a:ext cx="846968" cy="868680"/>
          </a:xfrm>
          <a:prstGeom prst="bentArrow">
            <a:avLst>
              <a:gd name="adj1" fmla="val 25000"/>
              <a:gd name="adj2" fmla="val 20679"/>
              <a:gd name="adj3" fmla="val 25000"/>
              <a:gd name="adj4" fmla="val 43750"/>
            </a:avLst>
          </a:prstGeom>
          <a:solidFill>
            <a:srgbClr val="29AB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solidFill>
                <a:schemeClr val="tx1"/>
              </a:solidFill>
            </a:endParaRPr>
          </a:p>
        </p:txBody>
      </p:sp>
    </p:spTree>
    <p:extLst>
      <p:ext uri="{BB962C8B-B14F-4D97-AF65-F5344CB8AC3E}">
        <p14:creationId xmlns:p14="http://schemas.microsoft.com/office/powerpoint/2010/main" val="3163744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37"/>
          <p:cNvSpPr txBox="1"/>
          <p:nvPr/>
        </p:nvSpPr>
        <p:spPr>
          <a:xfrm>
            <a:off x="672325" y="306598"/>
            <a:ext cx="11291930" cy="942137"/>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REDUCE ACCESS TO OTHER LETHAL METHODS</a:t>
            </a:r>
            <a:endParaRPr sz="3600" b="0" i="1" u="none" strike="noStrike" cap="none">
              <a:solidFill>
                <a:srgbClr val="FFC000"/>
              </a:solidFill>
              <a:latin typeface="Calibri"/>
              <a:ea typeface="Calibri"/>
              <a:cs typeface="Calibri"/>
              <a:sym typeface="Calibri"/>
            </a:endParaRPr>
          </a:p>
        </p:txBody>
      </p:sp>
      <p:sp>
        <p:nvSpPr>
          <p:cNvPr id="668" name="Google Shape;668;p37"/>
          <p:cNvSpPr/>
          <p:nvPr/>
        </p:nvSpPr>
        <p:spPr>
          <a:xfrm>
            <a:off x="896771" y="144033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37"/>
          <p:cNvSpPr txBox="1"/>
          <p:nvPr/>
        </p:nvSpPr>
        <p:spPr>
          <a:xfrm>
            <a:off x="1731537" y="1402509"/>
            <a:ext cx="9175813" cy="2082685"/>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Dispose of out-of-date, unused, or excess medications and over-the-counter remedies</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Do not flush or pour down the sink</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Purchase drug deactivation kits at pharmacies or public health</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Law enforcement medication drop boxes</a:t>
            </a:r>
            <a:endParaRPr sz="2800" b="0" i="0" u="none" strike="noStrike" cap="none" dirty="0">
              <a:solidFill>
                <a:srgbClr val="C6540D"/>
              </a:solidFill>
              <a:latin typeface="Oswald SemiBold"/>
              <a:ea typeface="Oswald SemiBold"/>
              <a:cs typeface="Oswald SemiBold"/>
              <a:sym typeface="Oswald SemiBold"/>
            </a:endParaRPr>
          </a:p>
        </p:txBody>
      </p:sp>
      <p:sp>
        <p:nvSpPr>
          <p:cNvPr id="671" name="Google Shape;671;p37"/>
          <p:cNvSpPr/>
          <p:nvPr/>
        </p:nvSpPr>
        <p:spPr>
          <a:xfrm>
            <a:off x="906646" y="386625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37"/>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674" name="Google Shape;674;p37"/>
          <p:cNvGrpSpPr/>
          <p:nvPr/>
        </p:nvGrpSpPr>
        <p:grpSpPr>
          <a:xfrm>
            <a:off x="966637" y="1576272"/>
            <a:ext cx="471094" cy="507607"/>
            <a:chOff x="685475" y="2318350"/>
            <a:chExt cx="297750" cy="296200"/>
          </a:xfrm>
        </p:grpSpPr>
        <p:sp>
          <p:nvSpPr>
            <p:cNvPr id="675" name="Google Shape;675;p37"/>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76" name="Google Shape;676;p37"/>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77" name="Google Shape;677;p37"/>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678" name="Google Shape;678;p37"/>
          <p:cNvGrpSpPr/>
          <p:nvPr/>
        </p:nvGrpSpPr>
        <p:grpSpPr>
          <a:xfrm>
            <a:off x="985827" y="3927706"/>
            <a:ext cx="471094" cy="507607"/>
            <a:chOff x="685475" y="2318350"/>
            <a:chExt cx="297750" cy="296200"/>
          </a:xfrm>
        </p:grpSpPr>
        <p:sp>
          <p:nvSpPr>
            <p:cNvPr id="679" name="Google Shape;679;p37"/>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80" name="Google Shape;680;p37"/>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81" name="Google Shape;681;p37"/>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695" name="Google Shape;695;p37"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sp>
        <p:nvSpPr>
          <p:cNvPr id="696" name="Google Shape;696;p37"/>
          <p:cNvSpPr txBox="1"/>
          <p:nvPr/>
        </p:nvSpPr>
        <p:spPr>
          <a:xfrm>
            <a:off x="1731537" y="3777899"/>
            <a:ext cx="10108038" cy="659753"/>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Store large quantities and unused medications in a pill safe or lock box</a:t>
            </a:r>
            <a:endParaRPr sz="2800" b="0" i="0" u="none" strike="noStrike" cap="none" dirty="0">
              <a:solidFill>
                <a:srgbClr val="FFC000"/>
              </a:solidFill>
              <a:latin typeface="Oswald Medium" panose="020B0604020202020204" charset="0"/>
              <a:ea typeface="Oswald SemiBold"/>
              <a:cs typeface="Oswald SemiBold"/>
              <a:sym typeface="Oswald SemiBo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37"/>
          <p:cNvSpPr txBox="1"/>
          <p:nvPr/>
        </p:nvSpPr>
        <p:spPr>
          <a:xfrm>
            <a:off x="672325" y="287414"/>
            <a:ext cx="11291930" cy="942137"/>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REDUCE ACCESS TO OTHER LETHAL METHODS</a:t>
            </a:r>
            <a:endParaRPr sz="3600" b="0" i="1" u="none" strike="noStrike" cap="none">
              <a:solidFill>
                <a:srgbClr val="FFC000"/>
              </a:solidFill>
              <a:latin typeface="Calibri"/>
              <a:ea typeface="Calibri"/>
              <a:cs typeface="Calibri"/>
              <a:sym typeface="Calibri"/>
            </a:endParaRPr>
          </a:p>
        </p:txBody>
      </p:sp>
      <p:sp>
        <p:nvSpPr>
          <p:cNvPr id="672" name="Google Shape;672;p37"/>
          <p:cNvSpPr txBox="1"/>
          <p:nvPr/>
        </p:nvSpPr>
        <p:spPr>
          <a:xfrm>
            <a:off x="1833644" y="1557088"/>
            <a:ext cx="8232762" cy="1457785"/>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Reduce quantities of prescription and OTC medications</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Especially medications used to control pain (opioids) or other misused medications</a:t>
            </a:r>
            <a:endParaRPr sz="2800" b="0" i="0" u="none" strike="noStrike" cap="none" dirty="0">
              <a:solidFill>
                <a:srgbClr val="C6540D"/>
              </a:solidFill>
              <a:latin typeface="Oswald SemiBold"/>
              <a:ea typeface="Oswald SemiBold"/>
              <a:cs typeface="Oswald SemiBold"/>
              <a:sym typeface="Oswald SemiBold"/>
            </a:endParaRPr>
          </a:p>
        </p:txBody>
      </p:sp>
      <p:sp>
        <p:nvSpPr>
          <p:cNvPr id="673" name="Google Shape;673;p37"/>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sp>
        <p:nvSpPr>
          <p:cNvPr id="683" name="Google Shape;683;p37"/>
          <p:cNvSpPr/>
          <p:nvPr/>
        </p:nvSpPr>
        <p:spPr>
          <a:xfrm>
            <a:off x="903821" y="184698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84" name="Google Shape;684;p37"/>
          <p:cNvGrpSpPr/>
          <p:nvPr/>
        </p:nvGrpSpPr>
        <p:grpSpPr>
          <a:xfrm>
            <a:off x="983002" y="1908428"/>
            <a:ext cx="471094" cy="507607"/>
            <a:chOff x="685475" y="2318350"/>
            <a:chExt cx="297750" cy="296200"/>
          </a:xfrm>
        </p:grpSpPr>
        <p:sp>
          <p:nvSpPr>
            <p:cNvPr id="685" name="Google Shape;685;p37"/>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86" name="Google Shape;686;p37"/>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87" name="Google Shape;687;p37"/>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688" name="Google Shape;688;p37"/>
          <p:cNvSpPr txBox="1"/>
          <p:nvPr/>
        </p:nvSpPr>
        <p:spPr>
          <a:xfrm>
            <a:off x="1833644" y="3772907"/>
            <a:ext cx="9752185" cy="126581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The person at risk should not control lethal quantities of medication</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Talk to the pharmacist about dispensing safer quantities, switch to blister packs, or dispense in pill organizers </a:t>
            </a:r>
            <a:endParaRPr sz="2400" b="0" i="0" u="none" strike="noStrike" cap="none" dirty="0">
              <a:solidFill>
                <a:srgbClr val="C6540D"/>
              </a:solidFill>
              <a:latin typeface="Oswald SemiBold"/>
              <a:ea typeface="Oswald SemiBold"/>
              <a:cs typeface="Oswald SemiBold"/>
              <a:sym typeface="Oswald SemiBold"/>
            </a:endParaRPr>
          </a:p>
        </p:txBody>
      </p:sp>
      <p:grpSp>
        <p:nvGrpSpPr>
          <p:cNvPr id="690" name="Google Shape;690;p37"/>
          <p:cNvGrpSpPr/>
          <p:nvPr/>
        </p:nvGrpSpPr>
        <p:grpSpPr>
          <a:xfrm>
            <a:off x="983002" y="3982896"/>
            <a:ext cx="471094" cy="507607"/>
            <a:chOff x="685475" y="2318350"/>
            <a:chExt cx="297750" cy="296200"/>
          </a:xfrm>
        </p:grpSpPr>
        <p:sp>
          <p:nvSpPr>
            <p:cNvPr id="691" name="Google Shape;691;p37"/>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92" name="Google Shape;692;p37"/>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93" name="Google Shape;693;p37"/>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694" name="Google Shape;694;p37"/>
          <p:cNvSpPr/>
          <p:nvPr/>
        </p:nvSpPr>
        <p:spPr>
          <a:xfrm>
            <a:off x="922451" y="390796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5" name="Google Shape;695;p37"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extLst>
      <p:ext uri="{BB962C8B-B14F-4D97-AF65-F5344CB8AC3E}">
        <p14:creationId xmlns:p14="http://schemas.microsoft.com/office/powerpoint/2010/main" val="1630585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38"/>
          <p:cNvSpPr txBox="1"/>
          <p:nvPr/>
        </p:nvSpPr>
        <p:spPr>
          <a:xfrm>
            <a:off x="679163" y="229777"/>
            <a:ext cx="11291930" cy="92596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REDUCE ACCESS TO OTHER LETHAL METHODS</a:t>
            </a:r>
            <a:endParaRPr sz="3600" b="0" i="1" u="none" strike="noStrike" cap="none">
              <a:solidFill>
                <a:srgbClr val="FFC000"/>
              </a:solidFill>
              <a:latin typeface="Calibri"/>
              <a:ea typeface="Calibri"/>
              <a:cs typeface="Calibri"/>
              <a:sym typeface="Calibri"/>
            </a:endParaRPr>
          </a:p>
        </p:txBody>
      </p:sp>
      <p:sp>
        <p:nvSpPr>
          <p:cNvPr id="703" name="Google Shape;703;p38"/>
          <p:cNvSpPr/>
          <p:nvPr/>
        </p:nvSpPr>
        <p:spPr>
          <a:xfrm>
            <a:off x="903208" y="130207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38"/>
          <p:cNvSpPr txBox="1"/>
          <p:nvPr/>
        </p:nvSpPr>
        <p:spPr>
          <a:xfrm>
            <a:off x="1749589" y="1315209"/>
            <a:ext cx="7966588" cy="229476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Consider implements used for suffocation or hanging</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Nearly impossible to remove all means, but consider shoelaces, blinds cord, trashcan liners, belts, and ropes</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Maintain physical and emotional contact – “eyes on”</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Keep bedroom door open to maintain eyes and ears on them</a:t>
            </a:r>
            <a:endParaRPr lang="en-US" sz="2400" dirty="0"/>
          </a:p>
        </p:txBody>
      </p:sp>
      <p:sp>
        <p:nvSpPr>
          <p:cNvPr id="705" name="Google Shape;705;p38"/>
          <p:cNvSpPr txBox="1"/>
          <p:nvPr/>
        </p:nvSpPr>
        <p:spPr>
          <a:xfrm>
            <a:off x="1721609" y="3677788"/>
            <a:ext cx="8232762" cy="166043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Other methods (e.g., sharps, heights, drowning)</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Reduce access whenever possible – remove, limit, disable</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Maintain physical and emotional contact – “eyes on”</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Focus on other ways of increasing safety </a:t>
            </a:r>
            <a:endParaRPr sz="2800" b="0" i="0" u="none" strike="noStrike" cap="none" dirty="0">
              <a:solidFill>
                <a:srgbClr val="C6540D"/>
              </a:solidFill>
              <a:latin typeface="Oswald SemiBold"/>
              <a:ea typeface="Oswald SemiBold"/>
              <a:cs typeface="Oswald SemiBold"/>
              <a:sym typeface="Oswald SemiBold"/>
            </a:endParaRPr>
          </a:p>
        </p:txBody>
      </p:sp>
      <p:grpSp>
        <p:nvGrpSpPr>
          <p:cNvPr id="706" name="Google Shape;706;p38"/>
          <p:cNvGrpSpPr/>
          <p:nvPr/>
        </p:nvGrpSpPr>
        <p:grpSpPr>
          <a:xfrm>
            <a:off x="982389" y="1378127"/>
            <a:ext cx="471094" cy="507607"/>
            <a:chOff x="685475" y="2318350"/>
            <a:chExt cx="297750" cy="296200"/>
          </a:xfrm>
        </p:grpSpPr>
        <p:sp>
          <p:nvSpPr>
            <p:cNvPr id="707" name="Google Shape;707;p38"/>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08" name="Google Shape;708;p38"/>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09" name="Google Shape;709;p38"/>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711" name="Google Shape;711;p38"/>
          <p:cNvSpPr/>
          <p:nvPr/>
        </p:nvSpPr>
        <p:spPr>
          <a:xfrm>
            <a:off x="888411" y="3677788"/>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12" name="Google Shape;712;p38"/>
          <p:cNvGrpSpPr/>
          <p:nvPr/>
        </p:nvGrpSpPr>
        <p:grpSpPr>
          <a:xfrm>
            <a:off x="958277" y="3758073"/>
            <a:ext cx="471094" cy="507607"/>
            <a:chOff x="685475" y="2318350"/>
            <a:chExt cx="297750" cy="296200"/>
          </a:xfrm>
        </p:grpSpPr>
        <p:sp>
          <p:nvSpPr>
            <p:cNvPr id="713" name="Google Shape;713;p38"/>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14" name="Google Shape;714;p38"/>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15" name="Google Shape;715;p38"/>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716" name="Google Shape;716;p38"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sp>
        <p:nvSpPr>
          <p:cNvPr id="718" name="Google Shape;718;p38"/>
          <p:cNvSpPr txBox="1"/>
          <p:nvPr/>
        </p:nvSpPr>
        <p:spPr>
          <a:xfrm>
            <a:off x="314325" y="5657169"/>
            <a:ext cx="10157749" cy="830956"/>
          </a:xfrm>
          <a:prstGeom prst="rect">
            <a:avLst/>
          </a:prstGeom>
          <a:noFill/>
          <a:ln>
            <a:noFill/>
          </a:ln>
        </p:spPr>
        <p:txBody>
          <a:bodyPr spcFirstLastPara="1" wrap="square" lIns="91425" tIns="45700" rIns="91425" bIns="45700" anchor="t" anchorCtr="0">
            <a:spAutoFit/>
          </a:bodyPr>
          <a:lstStyle/>
          <a:p>
            <a:pPr marL="266700" marR="0" lvl="1" indent="0" algn="ctr" rtl="0">
              <a:lnSpc>
                <a:spcPct val="100000"/>
              </a:lnSpc>
              <a:spcBef>
                <a:spcPts val="0"/>
              </a:spcBef>
              <a:spcAft>
                <a:spcPts val="0"/>
              </a:spcAft>
              <a:buClr>
                <a:schemeClr val="accent2"/>
              </a:buClr>
              <a:buSzPts val="2000"/>
              <a:buFont typeface="Arial"/>
              <a:buNone/>
            </a:pPr>
            <a:r>
              <a:rPr lang="en-US" sz="2400" b="0" i="0" u="none" strike="noStrike" cap="none">
                <a:solidFill>
                  <a:srgbClr val="29ABE2"/>
                </a:solidFill>
                <a:latin typeface="Calibri"/>
                <a:ea typeface="Calibri"/>
                <a:cs typeface="Calibri"/>
                <a:sym typeface="Calibri"/>
              </a:rPr>
              <a:t>Reducing access to lethal means is only one part of preventing suicide. Always seek help from a professional when someone is at risk for suicide. </a:t>
            </a:r>
            <a:endParaRPr sz="2400" b="0" i="0" u="none" strike="noStrike" cap="none">
              <a:solidFill>
                <a:srgbClr val="29ABE2"/>
              </a:solidFil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39"/>
          <p:cNvSpPr txBox="1"/>
          <p:nvPr/>
        </p:nvSpPr>
        <p:spPr>
          <a:xfrm>
            <a:off x="672325" y="167051"/>
            <a:ext cx="10693715" cy="1122289"/>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REMEMBER</a:t>
            </a:r>
            <a:endParaRPr sz="3600" b="0" i="1" u="none" strike="noStrike" cap="none">
              <a:solidFill>
                <a:srgbClr val="FFC000"/>
              </a:solidFill>
              <a:latin typeface="Calibri"/>
              <a:ea typeface="Calibri"/>
              <a:cs typeface="Calibri"/>
              <a:sym typeface="Calibri"/>
            </a:endParaRPr>
          </a:p>
        </p:txBody>
      </p:sp>
      <p:sp>
        <p:nvSpPr>
          <p:cNvPr id="725" name="Google Shape;725;p39"/>
          <p:cNvSpPr/>
          <p:nvPr/>
        </p:nvSpPr>
        <p:spPr>
          <a:xfrm>
            <a:off x="1081410" y="160621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39"/>
          <p:cNvSpPr txBox="1"/>
          <p:nvPr/>
        </p:nvSpPr>
        <p:spPr>
          <a:xfrm>
            <a:off x="1953827" y="1569741"/>
            <a:ext cx="6092359"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Begin with concern and empathy</a:t>
            </a:r>
            <a:endParaRPr sz="1400" b="0" i="0" u="none" strike="noStrike" cap="none" dirty="0">
              <a:solidFill>
                <a:srgbClr val="FFC000"/>
              </a:solidFill>
              <a:latin typeface="Oswald Medium" panose="020B0604020202020204" charset="0"/>
              <a:sym typeface="Arial"/>
            </a:endParaRPr>
          </a:p>
        </p:txBody>
      </p:sp>
      <p:sp>
        <p:nvSpPr>
          <p:cNvPr id="727" name="Google Shape;727;p39"/>
          <p:cNvSpPr/>
          <p:nvPr/>
        </p:nvSpPr>
        <p:spPr>
          <a:xfrm>
            <a:off x="1048130" y="279345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39"/>
          <p:cNvSpPr txBox="1"/>
          <p:nvPr/>
        </p:nvSpPr>
        <p:spPr>
          <a:xfrm>
            <a:off x="1953827" y="2715124"/>
            <a:ext cx="6092359"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Ask directly about suicide</a:t>
            </a:r>
            <a:endParaRPr sz="1400" b="0" i="0" u="none" strike="noStrike" cap="none" dirty="0">
              <a:solidFill>
                <a:srgbClr val="FFC000"/>
              </a:solidFill>
              <a:latin typeface="Oswald Medium" panose="020B0604020202020204" charset="0"/>
              <a:sym typeface="Arial"/>
            </a:endParaRPr>
          </a:p>
        </p:txBody>
      </p:sp>
      <p:grpSp>
        <p:nvGrpSpPr>
          <p:cNvPr id="729" name="Google Shape;729;p39"/>
          <p:cNvGrpSpPr/>
          <p:nvPr/>
        </p:nvGrpSpPr>
        <p:grpSpPr>
          <a:xfrm>
            <a:off x="1132033" y="2892559"/>
            <a:ext cx="471094" cy="507607"/>
            <a:chOff x="685475" y="2318350"/>
            <a:chExt cx="297750" cy="296200"/>
          </a:xfrm>
        </p:grpSpPr>
        <p:sp>
          <p:nvSpPr>
            <p:cNvPr id="730" name="Google Shape;730;p39"/>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1" name="Google Shape;731;p39"/>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2" name="Google Shape;732;p39"/>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733" name="Google Shape;733;p39"/>
          <p:cNvGrpSpPr/>
          <p:nvPr/>
        </p:nvGrpSpPr>
        <p:grpSpPr>
          <a:xfrm>
            <a:off x="1141961" y="1723516"/>
            <a:ext cx="471094" cy="507607"/>
            <a:chOff x="685475" y="2318350"/>
            <a:chExt cx="297750" cy="296200"/>
          </a:xfrm>
        </p:grpSpPr>
        <p:sp>
          <p:nvSpPr>
            <p:cNvPr id="734" name="Google Shape;734;p39"/>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5" name="Google Shape;735;p39"/>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6" name="Google Shape;736;p39"/>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737" name="Google Shape;737;p39"/>
          <p:cNvGrpSpPr/>
          <p:nvPr/>
        </p:nvGrpSpPr>
        <p:grpSpPr>
          <a:xfrm>
            <a:off x="1141961" y="5569343"/>
            <a:ext cx="471094" cy="507607"/>
            <a:chOff x="685475" y="2318350"/>
            <a:chExt cx="297750" cy="296200"/>
          </a:xfrm>
        </p:grpSpPr>
        <p:sp>
          <p:nvSpPr>
            <p:cNvPr id="738" name="Google Shape;738;p39"/>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9" name="Google Shape;739;p39"/>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40" name="Google Shape;740;p39"/>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741" name="Google Shape;741;p39"/>
          <p:cNvSpPr/>
          <p:nvPr/>
        </p:nvSpPr>
        <p:spPr>
          <a:xfrm>
            <a:off x="1048130" y="546254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39"/>
          <p:cNvSpPr txBox="1"/>
          <p:nvPr/>
        </p:nvSpPr>
        <p:spPr>
          <a:xfrm>
            <a:off x="1908167" y="5364559"/>
            <a:ext cx="6092359"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Involve others in preventing suicide</a:t>
            </a:r>
            <a:endParaRPr sz="1400" b="0" i="0" u="none" strike="noStrike" cap="none" dirty="0">
              <a:solidFill>
                <a:srgbClr val="FFC000"/>
              </a:solidFill>
              <a:latin typeface="Oswald Medium" panose="020B0604020202020204" charset="0"/>
              <a:sym typeface="Arial"/>
            </a:endParaRPr>
          </a:p>
        </p:txBody>
      </p:sp>
      <p:sp>
        <p:nvSpPr>
          <p:cNvPr id="744" name="Google Shape;744;p39"/>
          <p:cNvSpPr/>
          <p:nvPr/>
        </p:nvSpPr>
        <p:spPr>
          <a:xfrm>
            <a:off x="1029500" y="421622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45" name="Google Shape;745;p39"/>
          <p:cNvGrpSpPr/>
          <p:nvPr/>
        </p:nvGrpSpPr>
        <p:grpSpPr>
          <a:xfrm>
            <a:off x="1108681" y="4319014"/>
            <a:ext cx="471094" cy="507607"/>
            <a:chOff x="685475" y="2318350"/>
            <a:chExt cx="297750" cy="296200"/>
          </a:xfrm>
        </p:grpSpPr>
        <p:sp>
          <p:nvSpPr>
            <p:cNvPr id="746" name="Google Shape;746;p39"/>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47" name="Google Shape;747;p39"/>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48" name="Google Shape;748;p39"/>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749" name="Google Shape;749;p39"/>
          <p:cNvSpPr txBox="1"/>
          <p:nvPr/>
        </p:nvSpPr>
        <p:spPr>
          <a:xfrm>
            <a:off x="1953827" y="4161038"/>
            <a:ext cx="6092359"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Focus on increasing safety</a:t>
            </a:r>
            <a:endParaRPr sz="1400" b="0" i="0" u="none" strike="noStrike" cap="none" dirty="0">
              <a:solidFill>
                <a:srgbClr val="FFC000"/>
              </a:solidFill>
              <a:latin typeface="Oswald Medium" panose="020B0604020202020204" charset="0"/>
              <a:sym typeface="Arial"/>
            </a:endParaRPr>
          </a:p>
        </p:txBody>
      </p:sp>
      <p:sp>
        <p:nvSpPr>
          <p:cNvPr id="750" name="Google Shape;750;p39"/>
          <p:cNvSpPr txBox="1"/>
          <p:nvPr/>
        </p:nvSpPr>
        <p:spPr>
          <a:xfrm>
            <a:off x="1881179" y="1975858"/>
            <a:ext cx="8600010" cy="36933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29ABE2"/>
              </a:buClr>
              <a:buSzPts val="1800"/>
              <a:buFont typeface="Wingdings" panose="05000000000000000000" pitchFamily="2" charset="2"/>
              <a:buChar char="ü"/>
            </a:pPr>
            <a:r>
              <a:rPr lang="en-US" sz="1800" b="0" i="1" u="none" strike="noStrike" cap="none" dirty="0">
                <a:solidFill>
                  <a:schemeClr val="lt1"/>
                </a:solidFill>
                <a:latin typeface="Calibri"/>
                <a:ea typeface="Calibri"/>
                <a:cs typeface="Calibri"/>
                <a:sym typeface="Calibri"/>
              </a:rPr>
              <a:t>“I care about you and want you to be safe.”</a:t>
            </a:r>
            <a:endParaRPr sz="1400" b="0" i="0" u="none" strike="noStrike" cap="none" dirty="0">
              <a:solidFill>
                <a:srgbClr val="000000"/>
              </a:solidFill>
              <a:latin typeface="Arial"/>
              <a:ea typeface="Arial"/>
              <a:cs typeface="Arial"/>
              <a:sym typeface="Arial"/>
            </a:endParaRPr>
          </a:p>
        </p:txBody>
      </p:sp>
      <p:sp>
        <p:nvSpPr>
          <p:cNvPr id="751" name="Google Shape;751;p39"/>
          <p:cNvSpPr txBox="1"/>
          <p:nvPr/>
        </p:nvSpPr>
        <p:spPr>
          <a:xfrm>
            <a:off x="1903205" y="3094967"/>
            <a:ext cx="8600010" cy="64633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29ABE2"/>
              </a:buClr>
              <a:buSzPts val="1800"/>
              <a:buFont typeface="Wingdings" panose="05000000000000000000" pitchFamily="2" charset="2"/>
              <a:buChar char="ü"/>
            </a:pPr>
            <a:r>
              <a:rPr lang="en-US" sz="1800" b="0" i="1" u="none" strike="noStrike" cap="none" dirty="0">
                <a:solidFill>
                  <a:schemeClr val="lt1"/>
                </a:solidFill>
                <a:latin typeface="Calibri"/>
                <a:ea typeface="Calibri"/>
                <a:cs typeface="Calibri"/>
                <a:sym typeface="Calibri"/>
              </a:rPr>
              <a:t>“Are you thinking about suicide?”</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29ABE2"/>
              </a:buClr>
              <a:buSzPts val="1800"/>
              <a:buFont typeface="Wingdings" panose="05000000000000000000" pitchFamily="2" charset="2"/>
              <a:buChar char="ü"/>
            </a:pPr>
            <a:r>
              <a:rPr lang="en-US" sz="1800" b="0" i="1" u="none" strike="noStrike" cap="none" dirty="0">
                <a:solidFill>
                  <a:schemeClr val="lt1"/>
                </a:solidFill>
                <a:latin typeface="Calibri"/>
                <a:ea typeface="Calibri"/>
                <a:cs typeface="Calibri"/>
                <a:sym typeface="Calibri"/>
              </a:rPr>
              <a:t>“Are you thinking about killing yourself?”</a:t>
            </a:r>
            <a:endParaRPr sz="1800" b="0" i="1" u="none" strike="noStrike" cap="none" dirty="0">
              <a:solidFill>
                <a:schemeClr val="lt1"/>
              </a:solidFill>
              <a:latin typeface="Calibri"/>
              <a:ea typeface="Calibri"/>
              <a:cs typeface="Calibri"/>
              <a:sym typeface="Calibri"/>
            </a:endParaRPr>
          </a:p>
        </p:txBody>
      </p:sp>
      <p:sp>
        <p:nvSpPr>
          <p:cNvPr id="752" name="Google Shape;752;p39"/>
          <p:cNvSpPr txBox="1"/>
          <p:nvPr/>
        </p:nvSpPr>
        <p:spPr>
          <a:xfrm>
            <a:off x="1903205" y="4542814"/>
            <a:ext cx="8600010" cy="64633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29ABE2"/>
              </a:buClr>
              <a:buSzPts val="1800"/>
              <a:buFont typeface="Wingdings" panose="05000000000000000000" pitchFamily="2" charset="2"/>
              <a:buChar char="ü"/>
            </a:pPr>
            <a:r>
              <a:rPr lang="en-US" sz="1800" b="0" i="1" u="none" strike="noStrike" cap="none" dirty="0">
                <a:solidFill>
                  <a:schemeClr val="lt1"/>
                </a:solidFill>
                <a:latin typeface="Calibri"/>
                <a:ea typeface="Calibri"/>
                <a:cs typeface="Calibri"/>
                <a:sym typeface="Calibri"/>
              </a:rPr>
              <a:t>Discuss the temporary nature of both suicidality and limited access to lethal means.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29ABE2"/>
              </a:buClr>
              <a:buSzPts val="1800"/>
              <a:buFont typeface="Wingdings" panose="05000000000000000000" pitchFamily="2" charset="2"/>
              <a:buChar char="ü"/>
            </a:pPr>
            <a:r>
              <a:rPr lang="en-US" sz="1800" b="0" i="1" u="none" strike="noStrike" cap="none" dirty="0">
                <a:solidFill>
                  <a:schemeClr val="lt1"/>
                </a:solidFill>
                <a:latin typeface="Calibri"/>
                <a:ea typeface="Calibri"/>
                <a:cs typeface="Calibri"/>
                <a:sym typeface="Calibri"/>
              </a:rPr>
              <a:t>Familiarity with medications or firearms may increase rather than decrease risk</a:t>
            </a:r>
            <a:endParaRPr sz="1400" b="0" i="0" u="none" strike="noStrike" cap="none" dirty="0">
              <a:solidFill>
                <a:srgbClr val="000000"/>
              </a:solidFill>
              <a:latin typeface="Arial"/>
              <a:ea typeface="Arial"/>
              <a:cs typeface="Arial"/>
              <a:sym typeface="Arial"/>
            </a:endParaRPr>
          </a:p>
        </p:txBody>
      </p:sp>
      <p:sp>
        <p:nvSpPr>
          <p:cNvPr id="753" name="Google Shape;753;p39"/>
          <p:cNvSpPr txBox="1"/>
          <p:nvPr/>
        </p:nvSpPr>
        <p:spPr>
          <a:xfrm>
            <a:off x="1903205" y="5860581"/>
            <a:ext cx="8600010" cy="646290"/>
          </a:xfrm>
          <a:prstGeom prst="rect">
            <a:avLst/>
          </a:prstGeom>
          <a:noFill/>
          <a:ln>
            <a:noFill/>
          </a:ln>
        </p:spPr>
        <p:txBody>
          <a:bodyPr spcFirstLastPara="1" wrap="square" lIns="91425" tIns="45700" rIns="91425" bIns="45700" anchor="t" anchorCtr="0">
            <a:spAutoFit/>
          </a:bodyPr>
          <a:lstStyle/>
          <a:p>
            <a:pPr marL="285750" indent="-285750">
              <a:buClr>
                <a:srgbClr val="29ABE2"/>
              </a:buClr>
              <a:buSzPts val="1800"/>
              <a:buFont typeface="Wingdings"/>
              <a:buChar char="ü"/>
            </a:pPr>
            <a:r>
              <a:rPr lang="en-US" sz="1800" b="0" i="1" u="none" strike="noStrike" cap="none" dirty="0">
                <a:solidFill>
                  <a:schemeClr val="lt1"/>
                </a:solidFill>
                <a:latin typeface="Calibri"/>
                <a:ea typeface="Calibri"/>
                <a:cs typeface="Calibri"/>
                <a:sym typeface="Calibri"/>
              </a:rPr>
              <a:t>Call the Suicide and Crisis Lifeline by calling 988</a:t>
            </a:r>
            <a:r>
              <a:rPr lang="en-US" sz="1800" i="1" dirty="0">
                <a:solidFill>
                  <a:schemeClr val="lt1"/>
                </a:solidFill>
                <a:latin typeface="Calibri"/>
                <a:ea typeface="Calibri"/>
                <a:cs typeface="Calibri"/>
                <a:sym typeface="Calibri"/>
              </a:rPr>
              <a:t> </a:t>
            </a:r>
            <a:r>
              <a:rPr lang="en-US" sz="1800" i="1" dirty="0">
                <a:solidFill>
                  <a:schemeClr val="bg1"/>
                </a:solidFill>
                <a:latin typeface="Calibri"/>
                <a:ea typeface="Calibri"/>
                <a:sym typeface="Calibri"/>
              </a:rPr>
              <a:t>then Press 1 to speak to a Veteran, chat online @ veteranscrisisline.net, or text 838255</a:t>
            </a:r>
            <a:endParaRPr lang="en-US" sz="1800" i="1" dirty="0">
              <a:solidFill>
                <a:schemeClr val="bg1"/>
              </a:solidFill>
              <a:latin typeface="Calibri"/>
              <a:ea typeface="Calibri"/>
            </a:endParaRPr>
          </a:p>
        </p:txBody>
      </p:sp>
      <p:pic>
        <p:nvPicPr>
          <p:cNvPr id="2" name="Google Shape;504;p30" descr="Icon&#10;&#10;Description automatically generated">
            <a:extLst>
              <a:ext uri="{FF2B5EF4-FFF2-40B4-BE49-F238E27FC236}">
                <a16:creationId xmlns:a16="http://schemas.microsoft.com/office/drawing/2014/main" id="{3C5C7A60-0C22-F48A-BABC-70575A4E253A}"/>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21CE02B6-D8E8-8A10-3EB8-DB0E1E51DB29}"/>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pic>
        <p:nvPicPr>
          <p:cNvPr id="6" name="Picture 5" descr="A picture containing shape&#10;&#10;Description automatically generated">
            <a:extLst>
              <a:ext uri="{FF2B5EF4-FFF2-40B4-BE49-F238E27FC236}">
                <a16:creationId xmlns:a16="http://schemas.microsoft.com/office/drawing/2014/main" id="{D8246C2B-829E-5669-F459-F3F127DD0807}"/>
              </a:ext>
            </a:extLst>
          </p:cNvPr>
          <p:cNvPicPr>
            <a:picLocks noChangeAspect="1"/>
          </p:cNvPicPr>
          <p:nvPr/>
        </p:nvPicPr>
        <p:blipFill>
          <a:blip r:embed="rId4"/>
          <a:stretch>
            <a:fillRect/>
          </a:stretch>
        </p:blipFill>
        <p:spPr>
          <a:xfrm>
            <a:off x="812051" y="726128"/>
            <a:ext cx="2312864" cy="2332403"/>
          </a:xfrm>
          <a:prstGeom prst="rect">
            <a:avLst/>
          </a:prstGeom>
        </p:spPr>
      </p:pic>
      <p:sp>
        <p:nvSpPr>
          <p:cNvPr id="8" name="TextBox 7">
            <a:extLst>
              <a:ext uri="{FF2B5EF4-FFF2-40B4-BE49-F238E27FC236}">
                <a16:creationId xmlns:a16="http://schemas.microsoft.com/office/drawing/2014/main" id="{31439447-E4C9-0140-D106-1C01CFADE078}"/>
              </a:ext>
            </a:extLst>
          </p:cNvPr>
          <p:cNvSpPr txBox="1"/>
          <p:nvPr/>
        </p:nvSpPr>
        <p:spPr>
          <a:xfrm>
            <a:off x="-1" y="3302001"/>
            <a:ext cx="39370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dirty="0">
                <a:solidFill>
                  <a:schemeClr val="bg1"/>
                </a:solidFill>
                <a:latin typeface="Calibri"/>
              </a:rPr>
              <a:t>Contact the Veterans Crisis Line: </a:t>
            </a:r>
            <a:endParaRPr lang="en-US" dirty="0">
              <a:solidFill>
                <a:schemeClr val="bg1"/>
              </a:solidFill>
            </a:endParaRPr>
          </a:p>
          <a:p>
            <a:pPr algn="ctr"/>
            <a:r>
              <a:rPr lang="en-US" sz="2000" i="1" dirty="0">
                <a:solidFill>
                  <a:schemeClr val="bg1"/>
                </a:solidFill>
                <a:latin typeface="Calibri"/>
              </a:rPr>
              <a:t>Dial 988 then Press 1, </a:t>
            </a:r>
            <a:endParaRPr lang="en-US" dirty="0">
              <a:solidFill>
                <a:schemeClr val="bg1"/>
              </a:solidFill>
            </a:endParaRPr>
          </a:p>
          <a:p>
            <a:pPr algn="ctr"/>
            <a:r>
              <a:rPr lang="en-US" sz="2000" i="1" dirty="0">
                <a:solidFill>
                  <a:schemeClr val="bg1"/>
                </a:solidFill>
                <a:latin typeface="Calibri"/>
              </a:rPr>
              <a:t>chat online @ veteranscrisisline.net,</a:t>
            </a:r>
            <a:endParaRPr lang="en-US" dirty="0">
              <a:solidFill>
                <a:schemeClr val="bg1"/>
              </a:solidFill>
            </a:endParaRPr>
          </a:p>
          <a:p>
            <a:pPr algn="ctr"/>
            <a:r>
              <a:rPr lang="en-US" sz="2000" i="1" dirty="0">
                <a:solidFill>
                  <a:schemeClr val="bg1"/>
                </a:solidFill>
                <a:latin typeface="Calibri"/>
              </a:rPr>
              <a:t>or text 838255</a:t>
            </a:r>
            <a:endParaRPr lang="en-US" dirty="0">
              <a:solidFill>
                <a:schemeClr val="bg1"/>
              </a:solidFill>
            </a:endParaRPr>
          </a:p>
        </p:txBody>
      </p:sp>
      <p:sp>
        <p:nvSpPr>
          <p:cNvPr id="9" name="TextBox 8">
            <a:extLst>
              <a:ext uri="{FF2B5EF4-FFF2-40B4-BE49-F238E27FC236}">
                <a16:creationId xmlns:a16="http://schemas.microsoft.com/office/drawing/2014/main" id="{F857975C-5BA3-CF07-11DF-144BB77EE603}"/>
              </a:ext>
            </a:extLst>
          </p:cNvPr>
          <p:cNvSpPr txBox="1"/>
          <p:nvPr/>
        </p:nvSpPr>
        <p:spPr>
          <a:xfrm>
            <a:off x="4119698" y="3993884"/>
            <a:ext cx="3944814" cy="2723823"/>
          </a:xfrm>
          <a:prstGeom prst="rect">
            <a:avLst/>
          </a:prstGeom>
          <a:noFill/>
          <a:ln>
            <a:solidFill>
              <a:srgbClr val="FC660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900" i="1" dirty="0">
                <a:solidFill>
                  <a:schemeClr val="bg1"/>
                </a:solidFill>
                <a:latin typeface="Calibri"/>
              </a:rPr>
              <a:t>Starting Jan. 17, 2023, Veterans in acute suicidal crisis can go to any VA or non-VA health care facility for emergency health care at no cost – including inpatient or crisis residential care for up to 30 days and outpatient care for up to 90 days. Veterans need not be enrolled in the VA system to use this benefit.</a:t>
            </a:r>
            <a:endParaRPr lang="en-US" sz="1900" dirty="0">
              <a:solidFill>
                <a:schemeClr val="bg1"/>
              </a:solidFill>
            </a:endParaRPr>
          </a:p>
        </p:txBody>
      </p:sp>
      <p:pic>
        <p:nvPicPr>
          <p:cNvPr id="10" name="Picture 10" descr="MO Governor's Challenge Logo, full color, vertical text.png">
            <a:extLst>
              <a:ext uri="{FF2B5EF4-FFF2-40B4-BE49-F238E27FC236}">
                <a16:creationId xmlns:a16="http://schemas.microsoft.com/office/drawing/2014/main" id="{03061862-70A9-4CB0-8471-5057967D72ED}"/>
              </a:ext>
            </a:extLst>
          </p:cNvPr>
          <p:cNvPicPr>
            <a:picLocks noChangeAspect="1"/>
          </p:cNvPicPr>
          <p:nvPr/>
        </p:nvPicPr>
        <p:blipFill>
          <a:blip r:embed="rId5"/>
          <a:stretch>
            <a:fillRect/>
          </a:stretch>
        </p:blipFill>
        <p:spPr>
          <a:xfrm>
            <a:off x="4231419" y="203525"/>
            <a:ext cx="3255236" cy="3094231"/>
          </a:xfrm>
          <a:prstGeom prst="rect">
            <a:avLst/>
          </a:prstGeom>
        </p:spPr>
      </p:pic>
      <p:sp>
        <p:nvSpPr>
          <p:cNvPr id="11" name="TextBox 1">
            <a:extLst>
              <a:ext uri="{FF2B5EF4-FFF2-40B4-BE49-F238E27FC236}">
                <a16:creationId xmlns:a16="http://schemas.microsoft.com/office/drawing/2014/main" id="{EEC15A48-021A-7E3C-D831-CD4BE84D9938}"/>
              </a:ext>
            </a:extLst>
          </p:cNvPr>
          <p:cNvSpPr txBox="1"/>
          <p:nvPr/>
        </p:nvSpPr>
        <p:spPr>
          <a:xfrm>
            <a:off x="4230762" y="3297756"/>
            <a:ext cx="3722687" cy="40011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i="1">
                <a:solidFill>
                  <a:schemeClr val="bg1"/>
                </a:solidFill>
                <a:latin typeface="Calibri"/>
              </a:rPr>
              <a:t> MOGOVChallenge.com</a:t>
            </a:r>
          </a:p>
        </p:txBody>
      </p:sp>
      <p:sp>
        <p:nvSpPr>
          <p:cNvPr id="14" name="TextBox 1">
            <a:extLst>
              <a:ext uri="{FF2B5EF4-FFF2-40B4-BE49-F238E27FC236}">
                <a16:creationId xmlns:a16="http://schemas.microsoft.com/office/drawing/2014/main" id="{F6CC465B-9E0A-4121-FBAC-82877A5C5094}"/>
              </a:ext>
            </a:extLst>
          </p:cNvPr>
          <p:cNvSpPr txBox="1"/>
          <p:nvPr/>
        </p:nvSpPr>
        <p:spPr>
          <a:xfrm>
            <a:off x="7878933" y="3343923"/>
            <a:ext cx="3834152" cy="70788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i="1" dirty="0">
                <a:solidFill>
                  <a:schemeClr val="bg1"/>
                </a:solidFill>
                <a:latin typeface="Calibri"/>
              </a:rPr>
              <a:t>Missouri Firearm Safe Storage Map</a:t>
            </a:r>
          </a:p>
          <a:p>
            <a:pPr algn="ctr"/>
            <a:r>
              <a:rPr lang="en-US" sz="2000" i="1" dirty="0">
                <a:solidFill>
                  <a:schemeClr val="bg1"/>
                </a:solidFill>
                <a:latin typeface="Calibri"/>
              </a:rPr>
              <a:t>SaferHomesCollaborative.org</a:t>
            </a:r>
          </a:p>
        </p:txBody>
      </p:sp>
      <p:pic>
        <p:nvPicPr>
          <p:cNvPr id="15" name="Picture 14" descr="A qr code on a map&#10;&#10;Description automatically generated">
            <a:extLst>
              <a:ext uri="{FF2B5EF4-FFF2-40B4-BE49-F238E27FC236}">
                <a16:creationId xmlns:a16="http://schemas.microsoft.com/office/drawing/2014/main" id="{B1A147EF-5E53-F410-6016-AC99110589E8}"/>
              </a:ext>
            </a:extLst>
          </p:cNvPr>
          <p:cNvPicPr>
            <a:picLocks noChangeAspect="1"/>
          </p:cNvPicPr>
          <p:nvPr/>
        </p:nvPicPr>
        <p:blipFill rotWithShape="1">
          <a:blip r:embed="rId6">
            <a:extLst>
              <a:ext uri="{28A0092B-C50C-407E-A947-70E740481C1C}">
                <a14:useLocalDpi xmlns:a14="http://schemas.microsoft.com/office/drawing/2010/main" val="0"/>
              </a:ext>
            </a:extLst>
          </a:blip>
          <a:srcRect l="13889" t="21154" r="18092" b="7572"/>
          <a:stretch/>
        </p:blipFill>
        <p:spPr>
          <a:xfrm>
            <a:off x="8696754" y="754824"/>
            <a:ext cx="2198510" cy="2303707"/>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0913F60-A4C5-F79C-F03D-7C0FB6498909}"/>
              </a:ext>
            </a:extLst>
          </p:cNvPr>
          <p:cNvGrpSpPr/>
          <p:nvPr/>
        </p:nvGrpSpPr>
        <p:grpSpPr>
          <a:xfrm>
            <a:off x="1002630" y="571501"/>
            <a:ext cx="9700663" cy="5583714"/>
            <a:chOff x="1002630" y="571501"/>
            <a:chExt cx="9700663" cy="5583714"/>
          </a:xfrm>
        </p:grpSpPr>
        <p:pic>
          <p:nvPicPr>
            <p:cNvPr id="5" name="Picture 4" descr="A qr code on a white background&#10;&#10;Description automatically generated">
              <a:extLst>
                <a:ext uri="{FF2B5EF4-FFF2-40B4-BE49-F238E27FC236}">
                  <a16:creationId xmlns:a16="http://schemas.microsoft.com/office/drawing/2014/main" id="{0E4D57E5-5B50-1AA4-EE36-9B8AF29B124F}"/>
                </a:ext>
              </a:extLst>
            </p:cNvPr>
            <p:cNvPicPr>
              <a:picLocks noChangeAspect="1"/>
            </p:cNvPicPr>
            <p:nvPr/>
          </p:nvPicPr>
          <p:blipFill>
            <a:blip r:embed="rId2"/>
            <a:stretch>
              <a:fillRect/>
            </a:stretch>
          </p:blipFill>
          <p:spPr>
            <a:xfrm>
              <a:off x="6519482" y="1507481"/>
              <a:ext cx="4183811" cy="4183811"/>
            </a:xfrm>
            <a:prstGeom prst="rect">
              <a:avLst/>
            </a:prstGeom>
          </p:spPr>
        </p:pic>
        <p:sp>
          <p:nvSpPr>
            <p:cNvPr id="6" name="TextBox 5">
              <a:extLst>
                <a:ext uri="{FF2B5EF4-FFF2-40B4-BE49-F238E27FC236}">
                  <a16:creationId xmlns:a16="http://schemas.microsoft.com/office/drawing/2014/main" id="{AC47F4AF-2C13-28FF-C4ED-7B657390CAEF}"/>
                </a:ext>
              </a:extLst>
            </p:cNvPr>
            <p:cNvSpPr txBox="1"/>
            <p:nvPr/>
          </p:nvSpPr>
          <p:spPr>
            <a:xfrm>
              <a:off x="6776185" y="1155032"/>
              <a:ext cx="3927108" cy="307777"/>
            </a:xfrm>
            <a:prstGeom prst="rect">
              <a:avLst/>
            </a:prstGeom>
            <a:noFill/>
          </p:spPr>
          <p:txBody>
            <a:bodyPr wrap="square" rtlCol="0">
              <a:spAutoFit/>
            </a:bodyPr>
            <a:lstStyle/>
            <a:p>
              <a:r>
                <a:rPr lang="en-US" dirty="0">
                  <a:solidFill>
                    <a:schemeClr val="bg1"/>
                  </a:solidFill>
                </a:rPr>
                <a:t>Please complete the confidential post-test</a:t>
              </a:r>
            </a:p>
          </p:txBody>
        </p:sp>
        <p:sp>
          <p:nvSpPr>
            <p:cNvPr id="7" name="TextBox 6">
              <a:extLst>
                <a:ext uri="{FF2B5EF4-FFF2-40B4-BE49-F238E27FC236}">
                  <a16:creationId xmlns:a16="http://schemas.microsoft.com/office/drawing/2014/main" id="{033B27AC-9CA6-E65E-C040-A6D35822B47B}"/>
                </a:ext>
              </a:extLst>
            </p:cNvPr>
            <p:cNvSpPr txBox="1"/>
            <p:nvPr/>
          </p:nvSpPr>
          <p:spPr>
            <a:xfrm>
              <a:off x="6747710" y="5755105"/>
              <a:ext cx="38701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bg1"/>
                  </a:solidFill>
                </a:rPr>
                <a:t>https://bit.ly/CSSHPost-Survey</a:t>
              </a:r>
            </a:p>
          </p:txBody>
        </p:sp>
        <p:sp>
          <p:nvSpPr>
            <p:cNvPr id="8" name="TextBox 7">
              <a:extLst>
                <a:ext uri="{FF2B5EF4-FFF2-40B4-BE49-F238E27FC236}">
                  <a16:creationId xmlns:a16="http://schemas.microsoft.com/office/drawing/2014/main" id="{F3DFA5E8-B7A2-25EA-4646-72F131F76CF0}"/>
                </a:ext>
              </a:extLst>
            </p:cNvPr>
            <p:cNvSpPr txBox="1"/>
            <p:nvPr/>
          </p:nvSpPr>
          <p:spPr>
            <a:xfrm>
              <a:off x="1002630" y="571501"/>
              <a:ext cx="5093368" cy="5491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lnSpc>
                  <a:spcPct val="90000"/>
                </a:lnSpc>
                <a:spcBef>
                  <a:spcPts val="1000"/>
                </a:spcBef>
              </a:pPr>
              <a:r>
                <a:rPr lang="en-US" sz="2400" dirty="0">
                  <a:solidFill>
                    <a:schemeClr val="bg1"/>
                  </a:solidFill>
                  <a:latin typeface="Calibri"/>
                  <a:cs typeface="Calibri"/>
                </a:rPr>
                <a:t>[Instructor name(s)]</a:t>
              </a:r>
            </a:p>
            <a:p>
              <a:pPr marL="114300">
                <a:lnSpc>
                  <a:spcPct val="90000"/>
                </a:lnSpc>
                <a:spcBef>
                  <a:spcPts val="1000"/>
                </a:spcBef>
              </a:pPr>
              <a:r>
                <a:rPr lang="en-US" sz="2400" dirty="0">
                  <a:solidFill>
                    <a:schemeClr val="bg1"/>
                  </a:solidFill>
                  <a:latin typeface="Calibri"/>
                  <a:cs typeface="Calibri"/>
                </a:rPr>
                <a:t>[Professional Title]</a:t>
              </a:r>
              <a:endParaRPr lang="en-US" dirty="0">
                <a:solidFill>
                  <a:schemeClr val="bg1"/>
                </a:solidFill>
              </a:endParaRPr>
            </a:p>
            <a:p>
              <a:pPr marL="114300">
                <a:lnSpc>
                  <a:spcPct val="90000"/>
                </a:lnSpc>
                <a:spcBef>
                  <a:spcPts val="1000"/>
                </a:spcBef>
              </a:pPr>
              <a:r>
                <a:rPr lang="en-US" sz="2400" dirty="0">
                  <a:solidFill>
                    <a:schemeClr val="bg1"/>
                  </a:solidFill>
                  <a:latin typeface="Calibri"/>
                  <a:cs typeface="Calibri"/>
                </a:rPr>
                <a:t>[Organization]</a:t>
              </a:r>
              <a:endParaRPr lang="en-US" dirty="0">
                <a:solidFill>
                  <a:schemeClr val="bg1"/>
                </a:solidFill>
              </a:endParaRPr>
            </a:p>
            <a:p>
              <a:pPr marL="114300">
                <a:lnSpc>
                  <a:spcPct val="90000"/>
                </a:lnSpc>
                <a:spcBef>
                  <a:spcPts val="1000"/>
                </a:spcBef>
              </a:pPr>
              <a:endParaRPr lang="en-US" sz="2400" dirty="0">
                <a:latin typeface="Calibri"/>
                <a:cs typeface="Calibri"/>
              </a:endParaRPr>
            </a:p>
            <a:p>
              <a:pPr marL="114300">
                <a:lnSpc>
                  <a:spcPct val="90000"/>
                </a:lnSpc>
                <a:spcBef>
                  <a:spcPts val="1000"/>
                </a:spcBef>
              </a:pPr>
              <a:r>
                <a:rPr lang="en-US" sz="2400" dirty="0">
                  <a:solidFill>
                    <a:schemeClr val="bg1"/>
                  </a:solidFill>
                  <a:latin typeface="Calibri"/>
                  <a:cs typeface="Calibri"/>
                </a:rPr>
                <a:t>Phone: [Optional] </a:t>
              </a:r>
            </a:p>
            <a:p>
              <a:pPr marL="114300">
                <a:lnSpc>
                  <a:spcPct val="90000"/>
                </a:lnSpc>
                <a:spcBef>
                  <a:spcPts val="1000"/>
                </a:spcBef>
              </a:pPr>
              <a:r>
                <a:rPr lang="en-US" sz="2400" dirty="0">
                  <a:solidFill>
                    <a:schemeClr val="bg1"/>
                  </a:solidFill>
                  <a:latin typeface="Calibri"/>
                  <a:cs typeface="Calibri"/>
                </a:rPr>
                <a:t>Email: [yourname@yourorg.com]</a:t>
              </a:r>
            </a:p>
            <a:p>
              <a:pPr marL="114300">
                <a:lnSpc>
                  <a:spcPct val="90000"/>
                </a:lnSpc>
                <a:spcBef>
                  <a:spcPts val="1000"/>
                </a:spcBef>
              </a:pPr>
              <a:endParaRPr lang="en-US" sz="2400" dirty="0">
                <a:solidFill>
                  <a:schemeClr val="bg1"/>
                </a:solidFill>
                <a:latin typeface="Calibri"/>
                <a:cs typeface="Calibri"/>
              </a:endParaRPr>
            </a:p>
            <a:p>
              <a:pPr marL="114300">
                <a:lnSpc>
                  <a:spcPct val="90000"/>
                </a:lnSpc>
                <a:spcBef>
                  <a:spcPts val="1000"/>
                </a:spcBef>
              </a:pPr>
              <a:r>
                <a:rPr lang="en-US" sz="2400" dirty="0">
                  <a:solidFill>
                    <a:schemeClr val="bg1"/>
                  </a:solidFill>
                  <a:latin typeface="Calibri"/>
                  <a:cs typeface="Calibri"/>
                </a:rPr>
                <a:t>[Address 1 – optional]</a:t>
              </a:r>
              <a:endParaRPr lang="en-US" dirty="0">
                <a:solidFill>
                  <a:schemeClr val="bg1"/>
                </a:solidFill>
              </a:endParaRPr>
            </a:p>
            <a:p>
              <a:pPr marL="114300">
                <a:lnSpc>
                  <a:spcPct val="90000"/>
                </a:lnSpc>
                <a:spcBef>
                  <a:spcPts val="1000"/>
                </a:spcBef>
              </a:pPr>
              <a:r>
                <a:rPr lang="en-US" sz="2400" dirty="0">
                  <a:solidFill>
                    <a:schemeClr val="bg1"/>
                  </a:solidFill>
                  <a:latin typeface="Calibri"/>
                  <a:cs typeface="Calibri"/>
                </a:rPr>
                <a:t>[Address 2 – optional]</a:t>
              </a:r>
              <a:endParaRPr lang="en-US" dirty="0">
                <a:solidFill>
                  <a:schemeClr val="bg1"/>
                </a:solidFill>
              </a:endParaRPr>
            </a:p>
            <a:p>
              <a:pPr marL="114300">
                <a:lnSpc>
                  <a:spcPct val="90000"/>
                </a:lnSpc>
                <a:spcBef>
                  <a:spcPts val="1000"/>
                </a:spcBef>
              </a:pPr>
              <a:r>
                <a:rPr lang="en-US" sz="2400" dirty="0">
                  <a:solidFill>
                    <a:schemeClr val="bg1"/>
                  </a:solidFill>
                  <a:latin typeface="Calibri"/>
                  <a:cs typeface="Calibri"/>
                </a:rPr>
                <a:t>[City, State, Zip Code – optional]</a:t>
              </a:r>
              <a:endParaRPr lang="en-US" dirty="0">
                <a:solidFill>
                  <a:schemeClr val="bg1"/>
                </a:solidFill>
              </a:endParaRPr>
            </a:p>
            <a:p>
              <a:pPr marL="114300">
                <a:lnSpc>
                  <a:spcPct val="90000"/>
                </a:lnSpc>
                <a:spcBef>
                  <a:spcPts val="1000"/>
                </a:spcBef>
              </a:pPr>
              <a:endParaRPr lang="en-US" sz="2400" dirty="0">
                <a:latin typeface="Calibri"/>
                <a:cs typeface="Calibri"/>
              </a:endParaRPr>
            </a:p>
            <a:p>
              <a:pPr marL="114300">
                <a:lnSpc>
                  <a:spcPct val="90000"/>
                </a:lnSpc>
                <a:spcBef>
                  <a:spcPts val="1000"/>
                </a:spcBef>
              </a:pPr>
              <a:r>
                <a:rPr lang="en-US" sz="2400" dirty="0">
                  <a:solidFill>
                    <a:schemeClr val="bg1"/>
                  </a:solidFill>
                  <a:latin typeface="Calibri"/>
                  <a:cs typeface="Calibri"/>
                </a:rPr>
                <a:t>[</a:t>
              </a:r>
              <a:r>
                <a:rPr lang="en-US" sz="2400" dirty="0">
                  <a:solidFill>
                    <a:schemeClr val="bg1"/>
                  </a:solidFill>
                  <a:latin typeface="Calibri"/>
                  <a:cs typeface="Calibri"/>
                  <a:hlinkClick r:id="rId3">
                    <a:extLst>
                      <a:ext uri="{A12FA001-AC4F-418D-AE19-62706E023703}">
                        <ahyp:hlinkClr xmlns:ahyp="http://schemas.microsoft.com/office/drawing/2018/hyperlinkcolor" val="tx"/>
                      </a:ext>
                    </a:extLst>
                  </a:hlinkClick>
                </a:rPr>
                <a:t>www.yourorgwebsite.com</a:t>
              </a:r>
              <a:r>
                <a:rPr lang="en-US" sz="2400" dirty="0">
                  <a:solidFill>
                    <a:schemeClr val="bg1"/>
                  </a:solidFill>
                  <a:latin typeface="Calibri"/>
                  <a:cs typeface="Calibri"/>
                </a:rPr>
                <a:t> - Optional]</a:t>
              </a:r>
            </a:p>
          </p:txBody>
        </p:sp>
      </p:grpSp>
    </p:spTree>
    <p:extLst>
      <p:ext uri="{BB962C8B-B14F-4D97-AF65-F5344CB8AC3E}">
        <p14:creationId xmlns:p14="http://schemas.microsoft.com/office/powerpoint/2010/main" val="7743412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766"/>
        <p:cNvGrpSpPr/>
        <p:nvPr/>
      </p:nvGrpSpPr>
      <p:grpSpPr>
        <a:xfrm>
          <a:off x="0" y="0"/>
          <a:ext cx="0" cy="0"/>
          <a:chOff x="0" y="0"/>
          <a:chExt cx="0" cy="0"/>
        </a:xfrm>
      </p:grpSpPr>
      <p:sp>
        <p:nvSpPr>
          <p:cNvPr id="768" name="Google Shape;768;p41"/>
          <p:cNvSpPr txBox="1">
            <a:spLocks noGrp="1"/>
          </p:cNvSpPr>
          <p:nvPr>
            <p:ph type="body" idx="1"/>
          </p:nvPr>
        </p:nvSpPr>
        <p:spPr>
          <a:xfrm>
            <a:off x="1603094" y="1081483"/>
            <a:ext cx="8229600" cy="5776517"/>
          </a:xfrm>
          <a:prstGeom prst="rect">
            <a:avLst/>
          </a:prstGeom>
          <a:noFill/>
          <a:ln>
            <a:noFill/>
          </a:ln>
        </p:spPr>
        <p:txBody>
          <a:bodyPr spcFirstLastPara="1" wrap="square" lIns="91425" tIns="45700" rIns="91425" bIns="45700" anchor="t" anchorCtr="0">
            <a:normAutofit lnSpcReduction="10000"/>
          </a:bodyPr>
          <a:lstStyle/>
          <a:p>
            <a:pPr marL="242713" lvl="0" indent="-242713" algn="l" rtl="0">
              <a:lnSpc>
                <a:spcPct val="90000"/>
              </a:lnSpc>
              <a:spcBef>
                <a:spcPts val="0"/>
              </a:spcBef>
              <a:spcAft>
                <a:spcPts val="0"/>
              </a:spcAft>
              <a:buClr>
                <a:schemeClr val="lt1"/>
              </a:buClr>
              <a:buSzPts val="2667"/>
              <a:buChar char="•"/>
            </a:pPr>
            <a:r>
              <a:rPr lang="en-US" sz="2667">
                <a:solidFill>
                  <a:schemeClr val="lt1"/>
                </a:solidFill>
              </a:rPr>
              <a:t>American Association of Suicidology </a:t>
            </a:r>
            <a:r>
              <a:rPr lang="en-US" sz="2489">
                <a:solidFill>
                  <a:schemeClr val="lt1"/>
                </a:solidFill>
              </a:rPr>
              <a:t>	  	</a:t>
            </a:r>
            <a:r>
              <a:rPr lang="en-US" sz="2489" u="sng">
                <a:solidFill>
                  <a:schemeClr val="lt1"/>
                </a:solidFill>
                <a:hlinkClick r:id="rId3">
                  <a:extLst>
                    <a:ext uri="{A12FA001-AC4F-418D-AE19-62706E023703}">
                      <ahyp:hlinkClr xmlns:ahyp="http://schemas.microsoft.com/office/drawing/2018/hyperlinkcolor" val="tx"/>
                    </a:ext>
                  </a:extLst>
                </a:hlinkClick>
              </a:rPr>
              <a:t>www.suicidology.org</a:t>
            </a:r>
            <a:endParaRPr sz="2489">
              <a:solidFill>
                <a:schemeClr val="lt1"/>
              </a:solidFill>
            </a:endParaRPr>
          </a:p>
          <a:p>
            <a:pPr marL="242713" lvl="0" indent="-191913" algn="l" rtl="0">
              <a:lnSpc>
                <a:spcPct val="90000"/>
              </a:lnSpc>
              <a:spcBef>
                <a:spcPts val="1000"/>
              </a:spcBef>
              <a:spcAft>
                <a:spcPts val="0"/>
              </a:spcAft>
              <a:buClr>
                <a:schemeClr val="dk1"/>
              </a:buClr>
              <a:buSzPts val="800"/>
              <a:buNone/>
            </a:pPr>
            <a:endParaRPr sz="800">
              <a:solidFill>
                <a:schemeClr val="lt1"/>
              </a:solidFill>
            </a:endParaRPr>
          </a:p>
          <a:p>
            <a:pPr marL="242713" lvl="0" indent="-242713" algn="l" rtl="0">
              <a:lnSpc>
                <a:spcPct val="90000"/>
              </a:lnSpc>
              <a:spcBef>
                <a:spcPts val="1000"/>
              </a:spcBef>
              <a:spcAft>
                <a:spcPts val="0"/>
              </a:spcAft>
              <a:buClr>
                <a:schemeClr val="lt1"/>
              </a:buClr>
              <a:buSzPts val="2667"/>
              <a:buChar char="•"/>
            </a:pPr>
            <a:r>
              <a:rPr lang="en-US" sz="2667">
                <a:solidFill>
                  <a:schemeClr val="lt1"/>
                </a:solidFill>
              </a:rPr>
              <a:t>American Foundation for Suicide Prevention 	 	</a:t>
            </a:r>
            <a:r>
              <a:rPr lang="en-US" sz="2489" u="sng">
                <a:solidFill>
                  <a:schemeClr val="lt1"/>
                </a:solidFill>
                <a:hlinkClick r:id="rId4">
                  <a:extLst>
                    <a:ext uri="{A12FA001-AC4F-418D-AE19-62706E023703}">
                      <ahyp:hlinkClr xmlns:ahyp="http://schemas.microsoft.com/office/drawing/2018/hyperlinkcolor" val="tx"/>
                    </a:ext>
                  </a:extLst>
                </a:hlinkClick>
              </a:rPr>
              <a:t>www.afsp.org</a:t>
            </a:r>
            <a:endParaRPr sz="2489">
              <a:solidFill>
                <a:schemeClr val="lt1"/>
              </a:solidFill>
            </a:endParaRPr>
          </a:p>
          <a:p>
            <a:pPr marL="242713" lvl="0" indent="-185563" algn="l" rtl="0">
              <a:lnSpc>
                <a:spcPct val="90000"/>
              </a:lnSpc>
              <a:spcBef>
                <a:spcPts val="1000"/>
              </a:spcBef>
              <a:spcAft>
                <a:spcPts val="0"/>
              </a:spcAft>
              <a:buClr>
                <a:schemeClr val="dk1"/>
              </a:buClr>
              <a:buSzPts val="900"/>
              <a:buNone/>
            </a:pPr>
            <a:endParaRPr sz="900">
              <a:solidFill>
                <a:schemeClr val="lt1"/>
              </a:solidFill>
            </a:endParaRPr>
          </a:p>
          <a:p>
            <a:pPr marL="242713" lvl="1" indent="-242713" algn="l" rtl="0">
              <a:lnSpc>
                <a:spcPct val="90000"/>
              </a:lnSpc>
              <a:spcBef>
                <a:spcPts val="500"/>
              </a:spcBef>
              <a:spcAft>
                <a:spcPts val="0"/>
              </a:spcAft>
              <a:buClr>
                <a:schemeClr val="lt1"/>
              </a:buClr>
              <a:buSzPts val="2400"/>
              <a:buChar char="•"/>
            </a:pPr>
            <a:r>
              <a:rPr lang="en-US">
                <a:solidFill>
                  <a:schemeClr val="lt1"/>
                </a:solidFill>
              </a:rPr>
              <a:t>LivingWorks &amp; safeTALK Suicide Prevention Program</a:t>
            </a:r>
            <a:endParaRPr/>
          </a:p>
          <a:p>
            <a:pPr marL="1371600" lvl="3" indent="-457200" algn="l" rtl="0">
              <a:lnSpc>
                <a:spcPct val="90000"/>
              </a:lnSpc>
              <a:spcBef>
                <a:spcPts val="500"/>
              </a:spcBef>
              <a:spcAft>
                <a:spcPts val="0"/>
              </a:spcAft>
              <a:buClr>
                <a:schemeClr val="lt1"/>
              </a:buClr>
              <a:buSzPts val="2490"/>
              <a:buFont typeface="Arial"/>
              <a:buNone/>
            </a:pPr>
            <a:r>
              <a:rPr lang="en-US" sz="2490" u="sng">
                <a:solidFill>
                  <a:schemeClr val="lt1"/>
                </a:solidFill>
                <a:hlinkClick r:id="rId5">
                  <a:extLst>
                    <a:ext uri="{A12FA001-AC4F-418D-AE19-62706E023703}">
                      <ahyp:hlinkClr xmlns:ahyp="http://schemas.microsoft.com/office/drawing/2018/hyperlinkcolor" val="tx"/>
                    </a:ext>
                  </a:extLst>
                </a:hlinkClick>
              </a:rPr>
              <a:t>www.livingworks.net/trainings</a:t>
            </a:r>
            <a:endParaRPr sz="2490">
              <a:solidFill>
                <a:schemeClr val="lt1"/>
              </a:solidFill>
            </a:endParaRPr>
          </a:p>
          <a:p>
            <a:pPr marL="1371600" lvl="3" indent="-457200" algn="l" rtl="0">
              <a:lnSpc>
                <a:spcPct val="90000"/>
              </a:lnSpc>
              <a:spcBef>
                <a:spcPts val="500"/>
              </a:spcBef>
              <a:spcAft>
                <a:spcPts val="0"/>
              </a:spcAft>
              <a:buClr>
                <a:schemeClr val="dk1"/>
              </a:buClr>
              <a:buSzPts val="900"/>
              <a:buFont typeface="Arial"/>
              <a:buNone/>
            </a:pPr>
            <a:endParaRPr sz="900">
              <a:solidFill>
                <a:schemeClr val="lt1"/>
              </a:solidFill>
            </a:endParaRPr>
          </a:p>
          <a:p>
            <a:pPr marL="242713" lvl="1" indent="-242713" algn="l" rtl="0">
              <a:lnSpc>
                <a:spcPct val="90000"/>
              </a:lnSpc>
              <a:spcBef>
                <a:spcPts val="500"/>
              </a:spcBef>
              <a:spcAft>
                <a:spcPts val="0"/>
              </a:spcAft>
              <a:buClr>
                <a:schemeClr val="lt1"/>
              </a:buClr>
              <a:buSzPts val="2400"/>
              <a:buChar char="•"/>
            </a:pPr>
            <a:r>
              <a:rPr lang="en-US">
                <a:solidFill>
                  <a:schemeClr val="lt1"/>
                </a:solidFill>
              </a:rPr>
              <a:t>Means Matter, Harvard Injury Control Research Center   	</a:t>
            </a:r>
            <a:r>
              <a:rPr lang="en-US" u="sng">
                <a:solidFill>
                  <a:schemeClr val="lt1"/>
                </a:solidFill>
                <a:hlinkClick r:id="rId6">
                  <a:extLst>
                    <a:ext uri="{A12FA001-AC4F-418D-AE19-62706E023703}">
                      <ahyp:hlinkClr xmlns:ahyp="http://schemas.microsoft.com/office/drawing/2018/hyperlinkcolor" val="tx"/>
                    </a:ext>
                  </a:extLst>
                </a:hlinkClick>
              </a:rPr>
              <a:t>www.MeansMatter.org</a:t>
            </a:r>
            <a:r>
              <a:rPr lang="en-US">
                <a:solidFill>
                  <a:schemeClr val="lt1"/>
                </a:solidFill>
              </a:rPr>
              <a:t> </a:t>
            </a:r>
            <a:endParaRPr/>
          </a:p>
          <a:p>
            <a:pPr marL="242713" lvl="1" indent="-185563" algn="l" rtl="0">
              <a:lnSpc>
                <a:spcPct val="90000"/>
              </a:lnSpc>
              <a:spcBef>
                <a:spcPts val="500"/>
              </a:spcBef>
              <a:spcAft>
                <a:spcPts val="0"/>
              </a:spcAft>
              <a:buClr>
                <a:schemeClr val="dk1"/>
              </a:buClr>
              <a:buSzPts val="900"/>
              <a:buNone/>
            </a:pPr>
            <a:endParaRPr sz="900">
              <a:solidFill>
                <a:schemeClr val="lt1"/>
              </a:solidFill>
            </a:endParaRPr>
          </a:p>
          <a:p>
            <a:pPr marL="242713" lvl="0" indent="-242713" algn="l" rtl="0">
              <a:lnSpc>
                <a:spcPct val="90000"/>
              </a:lnSpc>
              <a:spcBef>
                <a:spcPts val="1000"/>
              </a:spcBef>
              <a:spcAft>
                <a:spcPts val="0"/>
              </a:spcAft>
              <a:buClr>
                <a:schemeClr val="lt1"/>
              </a:buClr>
              <a:buSzPts val="2667"/>
              <a:buChar char="•"/>
            </a:pPr>
            <a:r>
              <a:rPr lang="en-US" sz="2667">
                <a:solidFill>
                  <a:schemeClr val="lt1"/>
                </a:solidFill>
              </a:rPr>
              <a:t>Suicide Prevention Resource Center 	</a:t>
            </a:r>
            <a:r>
              <a:rPr lang="en-US" sz="2489">
                <a:solidFill>
                  <a:schemeClr val="lt1"/>
                </a:solidFill>
              </a:rPr>
              <a:t>		</a:t>
            </a:r>
            <a:r>
              <a:rPr lang="en-US" sz="2489" u="sng">
                <a:solidFill>
                  <a:schemeClr val="lt1"/>
                </a:solidFill>
                <a:hlinkClick r:id="rId7">
                  <a:extLst>
                    <a:ext uri="{A12FA001-AC4F-418D-AE19-62706E023703}">
                      <ahyp:hlinkClr xmlns:ahyp="http://schemas.microsoft.com/office/drawing/2018/hyperlinkcolor" val="tx"/>
                    </a:ext>
                  </a:extLst>
                </a:hlinkClick>
              </a:rPr>
              <a:t>www.sprc.org</a:t>
            </a:r>
            <a:endParaRPr sz="2489">
              <a:solidFill>
                <a:schemeClr val="lt1"/>
              </a:solidFill>
            </a:endParaRPr>
          </a:p>
          <a:p>
            <a:pPr marL="242713" lvl="0" indent="-185563" algn="l" rtl="0">
              <a:lnSpc>
                <a:spcPct val="90000"/>
              </a:lnSpc>
              <a:spcBef>
                <a:spcPts val="1000"/>
              </a:spcBef>
              <a:spcAft>
                <a:spcPts val="0"/>
              </a:spcAft>
              <a:buClr>
                <a:schemeClr val="dk1"/>
              </a:buClr>
              <a:buSzPts val="900"/>
              <a:buNone/>
            </a:pPr>
            <a:endParaRPr sz="900">
              <a:solidFill>
                <a:schemeClr val="lt1"/>
              </a:solidFill>
            </a:endParaRPr>
          </a:p>
          <a:p>
            <a:pPr marL="242713" lvl="0" indent="-242713" algn="l" rtl="0">
              <a:lnSpc>
                <a:spcPct val="90000"/>
              </a:lnSpc>
              <a:spcBef>
                <a:spcPts val="0"/>
              </a:spcBef>
              <a:spcAft>
                <a:spcPts val="0"/>
              </a:spcAft>
              <a:buClr>
                <a:schemeClr val="lt1"/>
              </a:buClr>
              <a:buSzPts val="2489"/>
              <a:buChar char="•"/>
            </a:pPr>
            <a:r>
              <a:rPr lang="en-US" sz="2489">
                <a:solidFill>
                  <a:schemeClr val="lt1"/>
                </a:solidFill>
              </a:rPr>
              <a:t>SAMHSA's </a:t>
            </a:r>
            <a:r>
              <a:rPr lang="en-US" sz="2311">
                <a:solidFill>
                  <a:schemeClr val="lt1"/>
                </a:solidFill>
              </a:rPr>
              <a:t>Resource Center to Promote </a:t>
            </a:r>
            <a:r>
              <a:rPr lang="en-US" sz="2311" u="sng">
                <a:solidFill>
                  <a:schemeClr val="lt1"/>
                </a:solidFill>
              </a:rPr>
              <a:t>A</a:t>
            </a:r>
            <a:r>
              <a:rPr lang="en-US" sz="2311">
                <a:solidFill>
                  <a:schemeClr val="lt1"/>
                </a:solidFill>
              </a:rPr>
              <a:t>cceptance, </a:t>
            </a:r>
            <a:r>
              <a:rPr lang="en-US" sz="2311" u="sng">
                <a:solidFill>
                  <a:schemeClr val="lt1"/>
                </a:solidFill>
              </a:rPr>
              <a:t>D</a:t>
            </a:r>
            <a:r>
              <a:rPr lang="en-US" sz="2311">
                <a:solidFill>
                  <a:schemeClr val="lt1"/>
                </a:solidFill>
              </a:rPr>
              <a:t>ignity, and </a:t>
            </a:r>
            <a:r>
              <a:rPr lang="en-US" sz="2311" u="sng">
                <a:solidFill>
                  <a:schemeClr val="lt1"/>
                </a:solidFill>
              </a:rPr>
              <a:t>S</a:t>
            </a:r>
            <a:r>
              <a:rPr lang="en-US" sz="2311">
                <a:solidFill>
                  <a:schemeClr val="lt1"/>
                </a:solidFill>
              </a:rPr>
              <a:t>ocial Inclusion Associated with Mental Health (ADS Center) </a:t>
            </a:r>
            <a:r>
              <a:rPr lang="en-US" sz="2667">
                <a:solidFill>
                  <a:schemeClr val="lt1"/>
                </a:solidFill>
              </a:rPr>
              <a:t>	</a:t>
            </a:r>
            <a:r>
              <a:rPr lang="en-US" sz="2489" u="sng">
                <a:solidFill>
                  <a:schemeClr val="lt1"/>
                </a:solidFill>
                <a:hlinkClick r:id="rId8">
                  <a:extLst>
                    <a:ext uri="{A12FA001-AC4F-418D-AE19-62706E023703}">
                      <ahyp:hlinkClr xmlns:ahyp="http://schemas.microsoft.com/office/drawing/2018/hyperlinkcolor" val="tx"/>
                    </a:ext>
                  </a:extLst>
                </a:hlinkClick>
              </a:rPr>
              <a:t>http://promoteacceptance.samhsa.gov</a:t>
            </a:r>
            <a:endParaRPr sz="2667"/>
          </a:p>
        </p:txBody>
      </p:sp>
      <p:sp>
        <p:nvSpPr>
          <p:cNvPr id="769" name="Google Shape;769;p41"/>
          <p:cNvSpPr txBox="1"/>
          <p:nvPr/>
        </p:nvSpPr>
        <p:spPr>
          <a:xfrm>
            <a:off x="616353" y="373597"/>
            <a:ext cx="6094070" cy="707886"/>
          </a:xfrm>
          <a:prstGeom prst="rect">
            <a:avLst/>
          </a:prstGeom>
          <a:noFill/>
          <a:ln>
            <a:noFill/>
          </a:ln>
        </p:spPr>
        <p:txBody>
          <a:bodyPr spcFirstLastPara="1" wrap="square" lIns="91425" tIns="45700" rIns="91425" bIns="45700" anchor="t" anchorCtr="0">
            <a:spAutoFit/>
          </a:bodyPr>
          <a:lstStyle/>
          <a:p>
            <a:pPr>
              <a:buSzPts val="4000"/>
            </a:pPr>
            <a:r>
              <a:rPr lang="en-US" sz="4000" b="1" dirty="0">
                <a:solidFill>
                  <a:srgbClr val="FFC000"/>
                </a:solidFill>
                <a:latin typeface="Calibri"/>
                <a:ea typeface="Calibri"/>
                <a:cs typeface="Calibri"/>
                <a:sym typeface="Calibri"/>
              </a:rPr>
              <a:t>NATIONAL RESOURCES</a:t>
            </a:r>
            <a:endParaRPr sz="4000" b="0" i="0" u="none" strike="noStrike" cap="none">
              <a:solidFill>
                <a:srgbClr val="FFC000"/>
              </a:solidFill>
              <a:latin typeface="Calibri"/>
              <a:ea typeface="Calibri"/>
              <a:cs typeface="Calibri"/>
              <a:sym typeface="Calibri"/>
            </a:endParaRPr>
          </a:p>
        </p:txBody>
      </p:sp>
      <p:pic>
        <p:nvPicPr>
          <p:cNvPr id="2" name="Google Shape;504;p30" descr="Icon&#10;&#10;Description automatically generated">
            <a:extLst>
              <a:ext uri="{FF2B5EF4-FFF2-40B4-BE49-F238E27FC236}">
                <a16:creationId xmlns:a16="http://schemas.microsoft.com/office/drawing/2014/main" id="{2808C41C-AF88-CD8A-3703-52673A14B3AD}"/>
              </a:ext>
            </a:extLst>
          </p:cNvPr>
          <p:cNvPicPr preferRelativeResize="0"/>
          <p:nvPr/>
        </p:nvPicPr>
        <p:blipFill rotWithShape="1">
          <a:blip r:embed="rId9">
            <a:alphaModFix/>
          </a:blip>
          <a:srcRect/>
          <a:stretch/>
        </p:blipFill>
        <p:spPr>
          <a:xfrm>
            <a:off x="10472074" y="5223535"/>
            <a:ext cx="1118121" cy="111812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6"/>
          <p:cNvSpPr txBox="1"/>
          <p:nvPr/>
        </p:nvSpPr>
        <p:spPr>
          <a:xfrm>
            <a:off x="310611" y="516344"/>
            <a:ext cx="9650351" cy="144517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WHY SHOULD </a:t>
            </a:r>
            <a:r>
              <a:rPr lang="en-US" sz="3600" b="1">
                <a:solidFill>
                  <a:srgbClr val="FFC000"/>
                </a:solidFill>
                <a:latin typeface="Oswald SemiBold"/>
                <a:ea typeface="Oswald SemiBold"/>
                <a:cs typeface="Oswald SemiBold"/>
                <a:sym typeface="Oswald SemiBold"/>
              </a:rPr>
              <a:t>VETERANS AND MILITARY FAMILIES</a:t>
            </a:r>
            <a:r>
              <a:rPr lang="en-US" sz="3600" b="1" i="0" u="none" strike="noStrike" cap="none">
                <a:solidFill>
                  <a:srgbClr val="FFC000"/>
                </a:solidFill>
                <a:latin typeface="Oswald SemiBold"/>
                <a:ea typeface="Oswald SemiBold"/>
                <a:cs typeface="Oswald SemiBold"/>
                <a:sym typeface="Oswald SemiBold"/>
              </a:rPr>
              <a:t> TALK ABOUT FIREARMS AND SUICIDE?</a:t>
            </a:r>
            <a:endParaRPr sz="1400" b="0" i="0" u="none" strike="noStrike" cap="none">
              <a:solidFill>
                <a:srgbClr val="FFC000"/>
              </a:solidFill>
              <a:latin typeface="Arial"/>
              <a:ea typeface="Arial"/>
              <a:cs typeface="Arial"/>
              <a:sym typeface="Arial"/>
            </a:endParaRPr>
          </a:p>
        </p:txBody>
      </p:sp>
      <p:sp>
        <p:nvSpPr>
          <p:cNvPr id="153" name="Google Shape;153;p6"/>
          <p:cNvSpPr txBox="1"/>
          <p:nvPr/>
        </p:nvSpPr>
        <p:spPr>
          <a:xfrm>
            <a:off x="480391" y="1792852"/>
            <a:ext cx="10639739" cy="4312830"/>
          </a:xfrm>
          <a:prstGeom prst="rect">
            <a:avLst/>
          </a:prstGeom>
          <a:noFill/>
          <a:ln>
            <a:noFill/>
          </a:ln>
        </p:spPr>
        <p:txBody>
          <a:bodyPr spcFirstLastPara="1" wrap="square" lIns="91425" tIns="91425" rIns="91425" bIns="91425" anchor="b" anchorCtr="0">
            <a:noAutofit/>
          </a:bodyPr>
          <a:lstStyle/>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i="0" u="none" strike="noStrike" cap="none" dirty="0">
                <a:solidFill>
                  <a:schemeClr val="bg1"/>
                </a:solidFill>
                <a:latin typeface="Oswald" panose="020B0604020202020204" charset="0"/>
                <a:ea typeface="Oswald SemiBold"/>
                <a:cs typeface="Oswald SemiBold"/>
                <a:sym typeface="Oswald SemiBold"/>
              </a:rPr>
              <a:t>Suicide is the second leading cause of death for post-9/11 veterans.</a:t>
            </a: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endParaRPr lang="en-US" sz="1600" dirty="0">
              <a:solidFill>
                <a:schemeClr val="bg1"/>
              </a:solidFill>
              <a:latin typeface="Oswald" panose="020B0604020202020204" charset="0"/>
              <a:sym typeface="Oswald SemiBold"/>
            </a:endParaRPr>
          </a:p>
          <a:p>
            <a:pPr marL="342900" lvl="0" indent="-342900">
              <a:buClr>
                <a:srgbClr val="00B0F0"/>
              </a:buClr>
              <a:buSzPts val="2400"/>
              <a:buFont typeface="Arial" panose="020B0604020202020204" pitchFamily="34" charset="0"/>
              <a:buChar char="•"/>
            </a:pPr>
            <a:r>
              <a:rPr lang="en-US" sz="2400" dirty="0">
                <a:solidFill>
                  <a:schemeClr val="bg1"/>
                </a:solidFill>
                <a:latin typeface="Oswald" panose="020B0604020202020204" charset="0"/>
                <a:sym typeface="Oswald SemiBold"/>
              </a:rPr>
              <a:t>In 2020, 71% of Veterans who died by suicide used a firearm, compared to 50.3% of non-Veteran adults who died by suicide.  </a:t>
            </a:r>
            <a:endParaRPr sz="2400" i="0" u="none" strike="noStrike" cap="none" dirty="0">
              <a:solidFill>
                <a:schemeClr val="bg1"/>
              </a:solidFill>
              <a:latin typeface="Oswald" panose="020B0604020202020204" charset="0"/>
              <a:sym typeface="Arial"/>
            </a:endParaRPr>
          </a:p>
          <a:p>
            <a:pPr marL="495300" marR="0" lvl="0" indent="-342900" algn="l" rtl="0">
              <a:lnSpc>
                <a:spcPct val="100000"/>
              </a:lnSpc>
              <a:spcBef>
                <a:spcPts val="0"/>
              </a:spcBef>
              <a:spcAft>
                <a:spcPts val="0"/>
              </a:spcAft>
              <a:buClr>
                <a:srgbClr val="00B0F0"/>
              </a:buClr>
              <a:buSzPts val="2400"/>
              <a:buFont typeface="Arial" panose="020B0604020202020204" pitchFamily="34" charset="0"/>
              <a:buChar char="•"/>
            </a:pPr>
            <a:endParaRPr sz="1600" i="0" u="none" strike="noStrike" cap="none" dirty="0">
              <a:solidFill>
                <a:schemeClr val="bg1"/>
              </a:solidFill>
              <a:latin typeface="Oswald" panose="020B0604020202020204" charset="0"/>
              <a:ea typeface="Oswald SemiBold"/>
              <a:cs typeface="Oswald SemiBold"/>
              <a:sym typeface="Oswald SemiBold"/>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i="0" u="none" strike="noStrike" cap="none" dirty="0">
                <a:solidFill>
                  <a:schemeClr val="bg1"/>
                </a:solidFill>
                <a:latin typeface="Oswald" panose="020B0604020202020204" charset="0"/>
                <a:ea typeface="Oswald SemiBold"/>
                <a:cs typeface="Oswald SemiBold"/>
                <a:sym typeface="Oswald SemiBold"/>
              </a:rPr>
              <a:t>Asking someone </a:t>
            </a:r>
            <a:r>
              <a:rPr lang="en-US" sz="2400" dirty="0">
                <a:solidFill>
                  <a:schemeClr val="bg1"/>
                </a:solidFill>
                <a:latin typeface="Oswald" panose="020B0604020202020204" charset="0"/>
                <a:ea typeface="Oswald SemiBold"/>
                <a:cs typeface="Oswald SemiBold"/>
                <a:sym typeface="Oswald SemiBold"/>
              </a:rPr>
              <a:t>if they are thinking about </a:t>
            </a:r>
            <a:r>
              <a:rPr lang="en-US" sz="2400" i="0" u="none" strike="noStrike" cap="none" dirty="0">
                <a:solidFill>
                  <a:schemeClr val="bg1"/>
                </a:solidFill>
                <a:latin typeface="Oswald" panose="020B0604020202020204" charset="0"/>
                <a:ea typeface="Oswald SemiBold"/>
                <a:cs typeface="Oswald SemiBold"/>
                <a:sym typeface="Oswald SemiBold"/>
              </a:rPr>
              <a:t>suicide is a research-informed best practice for preventing suicide. </a:t>
            </a:r>
            <a:endParaRPr sz="2400" i="0" u="none" strike="noStrike" cap="none" dirty="0">
              <a:solidFill>
                <a:schemeClr val="bg1"/>
              </a:solidFill>
              <a:latin typeface="Oswald" panose="020B0604020202020204" charset="0"/>
              <a:sym typeface="Arial"/>
            </a:endParaRPr>
          </a:p>
          <a:p>
            <a:pPr marL="495300" marR="0" lvl="0" indent="-342900" algn="l" rtl="0">
              <a:lnSpc>
                <a:spcPct val="100000"/>
              </a:lnSpc>
              <a:spcBef>
                <a:spcPts val="0"/>
              </a:spcBef>
              <a:spcAft>
                <a:spcPts val="0"/>
              </a:spcAft>
              <a:buClr>
                <a:srgbClr val="00B0F0"/>
              </a:buClr>
              <a:buSzPts val="2400"/>
              <a:buFont typeface="Arial" panose="020B0604020202020204" pitchFamily="34" charset="0"/>
              <a:buChar char="•"/>
            </a:pPr>
            <a:endParaRPr sz="1600" i="0" u="none" strike="noStrike" cap="none" dirty="0">
              <a:solidFill>
                <a:schemeClr val="bg1"/>
              </a:solidFill>
              <a:latin typeface="Oswald" panose="020B0604020202020204" charset="0"/>
              <a:ea typeface="Oswald SemiBold"/>
              <a:cs typeface="Oswald SemiBold"/>
              <a:sym typeface="Oswald SemiBold"/>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dirty="0">
                <a:solidFill>
                  <a:schemeClr val="bg1"/>
                </a:solidFill>
                <a:latin typeface="Oswald" panose="020B0604020202020204" charset="0"/>
                <a:ea typeface="Oswald SemiBold"/>
                <a:cs typeface="Oswald SemiBold"/>
                <a:sym typeface="Oswald SemiBold"/>
              </a:rPr>
              <a:t>A Veteran or military member who is at risk is more likely to engage in safe storage or temporary removal of firearms if a fellow Veteran or military member suggests it. </a:t>
            </a: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endParaRPr sz="1600" i="0" u="none" strike="noStrike" cap="none" dirty="0">
              <a:solidFill>
                <a:schemeClr val="bg1"/>
              </a:solidFill>
              <a:latin typeface="Oswald" panose="020B0604020202020204" charset="0"/>
              <a:ea typeface="Oswald SemiBold"/>
              <a:cs typeface="Oswald SemiBold"/>
              <a:sym typeface="Oswald SemiBold"/>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i="0" u="none" strike="noStrike" cap="none" dirty="0">
                <a:solidFill>
                  <a:schemeClr val="bg1"/>
                </a:solidFill>
                <a:latin typeface="Oswald" panose="020B0604020202020204" charset="0"/>
                <a:ea typeface="Oswald SemiBold"/>
                <a:cs typeface="Oswald SemiBold"/>
                <a:sym typeface="Oswald SemiBold"/>
              </a:rPr>
              <a:t>Suicide is generally preventable</a:t>
            </a:r>
            <a:endParaRPr sz="2400" i="0" u="none" strike="noStrike" cap="none" dirty="0">
              <a:solidFill>
                <a:schemeClr val="bg1"/>
              </a:solidFill>
              <a:latin typeface="Oswald" panose="020B0604020202020204" charset="0"/>
              <a:ea typeface="Oswald SemiBold"/>
              <a:cs typeface="Oswald SemiBold"/>
              <a:sym typeface="Oswald SemiBold"/>
            </a:endParaRPr>
          </a:p>
        </p:txBody>
      </p:sp>
      <p:pic>
        <p:nvPicPr>
          <p:cNvPr id="2" name="Google Shape;163;p6" descr="Icon&#10;&#10;Description automatically generated">
            <a:extLst>
              <a:ext uri="{FF2B5EF4-FFF2-40B4-BE49-F238E27FC236}">
                <a16:creationId xmlns:a16="http://schemas.microsoft.com/office/drawing/2014/main" id="{3F715E1D-DF74-07D8-BEA7-B5B0CC72B3F6}"/>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774"/>
        <p:cNvGrpSpPr/>
        <p:nvPr/>
      </p:nvGrpSpPr>
      <p:grpSpPr>
        <a:xfrm>
          <a:off x="0" y="0"/>
          <a:ext cx="0" cy="0"/>
          <a:chOff x="0" y="0"/>
          <a:chExt cx="0" cy="0"/>
        </a:xfrm>
      </p:grpSpPr>
      <p:sp>
        <p:nvSpPr>
          <p:cNvPr id="776" name="Google Shape;776;p42"/>
          <p:cNvSpPr txBox="1">
            <a:spLocks noGrp="1"/>
          </p:cNvSpPr>
          <p:nvPr>
            <p:ph type="body" idx="1"/>
          </p:nvPr>
        </p:nvSpPr>
        <p:spPr>
          <a:xfrm>
            <a:off x="838200" y="1041722"/>
            <a:ext cx="10515600" cy="5608879"/>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lt1"/>
              </a:buClr>
              <a:buSzPct val="100000"/>
              <a:buChar char="•"/>
            </a:pPr>
            <a:r>
              <a:rPr lang="en-US" dirty="0">
                <a:solidFill>
                  <a:schemeClr val="lt1"/>
                </a:solidFill>
              </a:rPr>
              <a:t>National Suicide Prevention Lifeline: </a:t>
            </a:r>
            <a:endParaRPr dirty="0"/>
          </a:p>
          <a:p>
            <a:pPr marL="0" lvl="0" indent="0" algn="l" rtl="0">
              <a:lnSpc>
                <a:spcPct val="90000"/>
              </a:lnSpc>
              <a:spcBef>
                <a:spcPts val="1000"/>
              </a:spcBef>
              <a:spcAft>
                <a:spcPts val="0"/>
              </a:spcAft>
              <a:buClr>
                <a:schemeClr val="lt1"/>
              </a:buClr>
              <a:buSzPct val="100000"/>
              <a:buNone/>
            </a:pPr>
            <a:r>
              <a:rPr lang="en-US" dirty="0">
                <a:solidFill>
                  <a:schemeClr val="lt1"/>
                </a:solidFill>
              </a:rPr>
              <a:t>			call: 1-800-273-8255</a:t>
            </a:r>
            <a:endParaRPr dirty="0"/>
          </a:p>
          <a:p>
            <a:pPr marL="0" lvl="0" indent="0" algn="l" rtl="0">
              <a:lnSpc>
                <a:spcPct val="90000"/>
              </a:lnSpc>
              <a:spcBef>
                <a:spcPts val="1000"/>
              </a:spcBef>
              <a:spcAft>
                <a:spcPts val="0"/>
              </a:spcAft>
              <a:buClr>
                <a:schemeClr val="lt1"/>
              </a:buClr>
              <a:buSzPct val="100000"/>
              <a:buNone/>
            </a:pPr>
            <a:r>
              <a:rPr lang="en-US" dirty="0">
                <a:solidFill>
                  <a:schemeClr val="lt1"/>
                </a:solidFill>
              </a:rPr>
              <a:t>			chat online: suicidepreventionlifeline.org/chat/</a:t>
            </a:r>
            <a:endParaRPr dirty="0"/>
          </a:p>
          <a:p>
            <a:pPr marL="0" lvl="0" indent="0" algn="l" rtl="0">
              <a:lnSpc>
                <a:spcPct val="90000"/>
              </a:lnSpc>
              <a:spcBef>
                <a:spcPts val="1000"/>
              </a:spcBef>
              <a:spcAft>
                <a:spcPts val="0"/>
              </a:spcAft>
              <a:buClr>
                <a:schemeClr val="lt1"/>
              </a:buClr>
              <a:buSzPct val="100000"/>
              <a:buNone/>
            </a:pPr>
            <a:endParaRPr sz="800" dirty="0">
              <a:solidFill>
                <a:schemeClr val="lt1"/>
              </a:solidFill>
            </a:endParaRPr>
          </a:p>
          <a:p>
            <a:pPr marL="228600" lvl="0" indent="-228600" algn="l" rtl="0">
              <a:lnSpc>
                <a:spcPct val="90000"/>
              </a:lnSpc>
              <a:spcBef>
                <a:spcPts val="1000"/>
              </a:spcBef>
              <a:spcAft>
                <a:spcPts val="0"/>
              </a:spcAft>
              <a:buClr>
                <a:schemeClr val="lt1"/>
              </a:buClr>
              <a:buSzPct val="100000"/>
              <a:buChar char="•"/>
            </a:pPr>
            <a:r>
              <a:rPr lang="en-US" dirty="0">
                <a:solidFill>
                  <a:schemeClr val="lt1"/>
                </a:solidFill>
              </a:rPr>
              <a:t>Veterans Crisis Line: 1-800-273-8255 #1</a:t>
            </a:r>
            <a:endParaRPr dirty="0"/>
          </a:p>
          <a:p>
            <a:pPr marL="228600" lvl="0" indent="-181610" algn="l" rtl="0">
              <a:lnSpc>
                <a:spcPct val="90000"/>
              </a:lnSpc>
              <a:spcBef>
                <a:spcPts val="1000"/>
              </a:spcBef>
              <a:spcAft>
                <a:spcPts val="0"/>
              </a:spcAft>
              <a:buClr>
                <a:schemeClr val="lt1"/>
              </a:buClr>
              <a:buSzPct val="100000"/>
              <a:buNone/>
            </a:pPr>
            <a:endParaRPr sz="800" dirty="0">
              <a:solidFill>
                <a:schemeClr val="lt1"/>
              </a:solidFill>
            </a:endParaRPr>
          </a:p>
          <a:p>
            <a:pPr marL="228600" lvl="0" indent="-228600" algn="l" rtl="0">
              <a:lnSpc>
                <a:spcPct val="90000"/>
              </a:lnSpc>
              <a:spcBef>
                <a:spcPts val="1000"/>
              </a:spcBef>
              <a:spcAft>
                <a:spcPts val="0"/>
              </a:spcAft>
              <a:buClr>
                <a:schemeClr val="lt1"/>
              </a:buClr>
              <a:buSzPct val="100000"/>
              <a:buChar char="•"/>
            </a:pPr>
            <a:r>
              <a:rPr lang="en-US" dirty="0">
                <a:solidFill>
                  <a:schemeClr val="lt1"/>
                </a:solidFill>
              </a:rPr>
              <a:t>Suicide &amp; Crisis Lifeline: 988 (July 16, 2022)</a:t>
            </a:r>
            <a:endParaRPr dirty="0"/>
          </a:p>
          <a:p>
            <a:pPr marL="228600" lvl="0" indent="-181610" algn="l" rtl="0">
              <a:lnSpc>
                <a:spcPct val="90000"/>
              </a:lnSpc>
              <a:spcBef>
                <a:spcPts val="1000"/>
              </a:spcBef>
              <a:spcAft>
                <a:spcPts val="0"/>
              </a:spcAft>
              <a:buClr>
                <a:schemeClr val="lt1"/>
              </a:buClr>
              <a:buSzPct val="100000"/>
              <a:buNone/>
            </a:pPr>
            <a:endParaRPr sz="800" dirty="0">
              <a:solidFill>
                <a:schemeClr val="lt1"/>
              </a:solidFill>
            </a:endParaRPr>
          </a:p>
          <a:p>
            <a:pPr marL="228600" lvl="0" indent="-228600" algn="l" rtl="0">
              <a:lnSpc>
                <a:spcPct val="90000"/>
              </a:lnSpc>
              <a:spcBef>
                <a:spcPts val="1000"/>
              </a:spcBef>
              <a:spcAft>
                <a:spcPts val="0"/>
              </a:spcAft>
              <a:buClr>
                <a:schemeClr val="lt1"/>
              </a:buClr>
              <a:buSzPct val="100000"/>
              <a:buChar char="•"/>
            </a:pPr>
            <a:r>
              <a:rPr lang="en-US" dirty="0">
                <a:solidFill>
                  <a:schemeClr val="lt1"/>
                </a:solidFill>
              </a:rPr>
              <a:t>Crisis Text Line:  text “</a:t>
            </a:r>
            <a:r>
              <a:rPr lang="en-US" dirty="0" err="1">
                <a:solidFill>
                  <a:schemeClr val="lt1"/>
                </a:solidFill>
              </a:rPr>
              <a:t>MoSafe</a:t>
            </a:r>
            <a:r>
              <a:rPr lang="en-US" dirty="0">
                <a:solidFill>
                  <a:schemeClr val="lt1"/>
                </a:solidFill>
              </a:rPr>
              <a:t>” to 741-741</a:t>
            </a:r>
            <a:endParaRPr dirty="0"/>
          </a:p>
          <a:p>
            <a:pPr marL="228600" lvl="0" indent="-181610" algn="l" rtl="0">
              <a:lnSpc>
                <a:spcPct val="90000"/>
              </a:lnSpc>
              <a:spcBef>
                <a:spcPts val="1000"/>
              </a:spcBef>
              <a:spcAft>
                <a:spcPts val="0"/>
              </a:spcAft>
              <a:buClr>
                <a:schemeClr val="lt1"/>
              </a:buClr>
              <a:buSzPct val="100000"/>
              <a:buNone/>
            </a:pPr>
            <a:endParaRPr sz="800" dirty="0">
              <a:solidFill>
                <a:schemeClr val="lt1"/>
              </a:solidFill>
            </a:endParaRPr>
          </a:p>
          <a:p>
            <a:pPr marL="228600" lvl="0" indent="-228600" algn="l" rtl="0">
              <a:lnSpc>
                <a:spcPct val="90000"/>
              </a:lnSpc>
              <a:spcBef>
                <a:spcPts val="1000"/>
              </a:spcBef>
              <a:spcAft>
                <a:spcPts val="0"/>
              </a:spcAft>
              <a:buClr>
                <a:schemeClr val="lt1"/>
              </a:buClr>
              <a:buSzPct val="100000"/>
              <a:buChar char="•"/>
            </a:pPr>
            <a:r>
              <a:rPr lang="en-US" dirty="0">
                <a:solidFill>
                  <a:schemeClr val="lt1"/>
                </a:solidFill>
              </a:rPr>
              <a:t>Trevor Project: 	call: 1-866-488-7386</a:t>
            </a:r>
            <a:endParaRPr dirty="0"/>
          </a:p>
          <a:p>
            <a:pPr marL="0" lvl="0" indent="0" algn="l" rtl="0">
              <a:lnSpc>
                <a:spcPct val="90000"/>
              </a:lnSpc>
              <a:spcBef>
                <a:spcPts val="1000"/>
              </a:spcBef>
              <a:spcAft>
                <a:spcPts val="0"/>
              </a:spcAft>
              <a:buClr>
                <a:schemeClr val="lt1"/>
              </a:buClr>
              <a:buSzPct val="100000"/>
              <a:buNone/>
            </a:pPr>
            <a:r>
              <a:rPr lang="en-US" dirty="0">
                <a:solidFill>
                  <a:schemeClr val="lt1"/>
                </a:solidFill>
              </a:rPr>
              <a:t>			text: 678-678 </a:t>
            </a:r>
            <a:endParaRPr dirty="0"/>
          </a:p>
          <a:p>
            <a:pPr marL="0" lvl="0" indent="0" algn="l" rtl="0">
              <a:lnSpc>
                <a:spcPct val="90000"/>
              </a:lnSpc>
              <a:spcBef>
                <a:spcPts val="1000"/>
              </a:spcBef>
              <a:spcAft>
                <a:spcPts val="0"/>
              </a:spcAft>
              <a:buClr>
                <a:schemeClr val="lt1"/>
              </a:buClr>
              <a:buSzPct val="100000"/>
              <a:buNone/>
            </a:pPr>
            <a:endParaRPr sz="800" dirty="0">
              <a:solidFill>
                <a:schemeClr val="lt1"/>
              </a:solidFill>
            </a:endParaRPr>
          </a:p>
          <a:p>
            <a:pPr marL="228600" lvl="0" indent="-228600" algn="l" rtl="0">
              <a:lnSpc>
                <a:spcPct val="90000"/>
              </a:lnSpc>
              <a:spcBef>
                <a:spcPts val="1000"/>
              </a:spcBef>
              <a:spcAft>
                <a:spcPts val="0"/>
              </a:spcAft>
              <a:buClr>
                <a:schemeClr val="lt1"/>
              </a:buClr>
              <a:buSzPct val="100000"/>
              <a:buChar char="•"/>
            </a:pPr>
            <a:r>
              <a:rPr lang="en-US" dirty="0">
                <a:solidFill>
                  <a:schemeClr val="lt1"/>
                </a:solidFill>
              </a:rPr>
              <a:t>TTY: u</a:t>
            </a:r>
            <a:r>
              <a:rPr lang="en-US" b="0" i="0" dirty="0">
                <a:solidFill>
                  <a:srgbClr val="FFFFFF"/>
                </a:solidFill>
                <a:latin typeface="Catamaran"/>
                <a:ea typeface="Catamaran"/>
                <a:cs typeface="Catamaran"/>
                <a:sym typeface="Catamaran"/>
              </a:rPr>
              <a:t>se your preferred relay service or dial 711 then 1-800-273-8255.</a:t>
            </a:r>
            <a:endParaRPr dirty="0">
              <a:solidFill>
                <a:schemeClr val="lt1"/>
              </a:solidFill>
            </a:endParaRPr>
          </a:p>
          <a:p>
            <a:pPr marL="914400" lvl="2" indent="0" algn="l" rtl="0">
              <a:lnSpc>
                <a:spcPct val="90000"/>
              </a:lnSpc>
              <a:spcBef>
                <a:spcPts val="500"/>
              </a:spcBef>
              <a:spcAft>
                <a:spcPts val="0"/>
              </a:spcAft>
              <a:buClr>
                <a:schemeClr val="lt1"/>
              </a:buClr>
              <a:buSzPct val="100000"/>
              <a:buNone/>
            </a:pPr>
            <a:r>
              <a:rPr lang="en-US" dirty="0">
                <a:solidFill>
                  <a:schemeClr val="lt1"/>
                </a:solidFill>
              </a:rPr>
              <a:t>		</a:t>
            </a:r>
            <a:endParaRPr dirty="0"/>
          </a:p>
        </p:txBody>
      </p:sp>
      <p:sp>
        <p:nvSpPr>
          <p:cNvPr id="777" name="Google Shape;777;p42"/>
          <p:cNvSpPr txBox="1"/>
          <p:nvPr/>
        </p:nvSpPr>
        <p:spPr>
          <a:xfrm>
            <a:off x="616353" y="373597"/>
            <a:ext cx="6094070" cy="707886"/>
          </a:xfrm>
          <a:prstGeom prst="rect">
            <a:avLst/>
          </a:prstGeom>
          <a:noFill/>
          <a:ln>
            <a:noFill/>
          </a:ln>
        </p:spPr>
        <p:txBody>
          <a:bodyPr spcFirstLastPara="1" wrap="square" lIns="91425" tIns="45700" rIns="91425" bIns="45700" anchor="t" anchorCtr="0">
            <a:spAutoFit/>
          </a:bodyPr>
          <a:lstStyle/>
          <a:p>
            <a:pPr>
              <a:buSzPts val="4000"/>
            </a:pPr>
            <a:r>
              <a:rPr lang="en-US" sz="4000" b="1" dirty="0">
                <a:solidFill>
                  <a:srgbClr val="FFC000"/>
                </a:solidFill>
                <a:latin typeface="Calibri"/>
                <a:ea typeface="Calibri"/>
                <a:cs typeface="Calibri"/>
                <a:sym typeface="Calibri"/>
              </a:rPr>
              <a:t>NATIONAL RESOURCES</a:t>
            </a:r>
            <a:endParaRPr sz="4000" b="0" i="0" u="none" strike="noStrike" cap="none">
              <a:solidFill>
                <a:srgbClr val="FFC000"/>
              </a:solidFill>
              <a:latin typeface="Calibri"/>
              <a:ea typeface="Calibri"/>
              <a:cs typeface="Calibri"/>
              <a:sym typeface="Calibri"/>
            </a:endParaRPr>
          </a:p>
        </p:txBody>
      </p:sp>
      <p:pic>
        <p:nvPicPr>
          <p:cNvPr id="2" name="Google Shape;504;p30" descr="Icon&#10;&#10;Description automatically generated">
            <a:extLst>
              <a:ext uri="{FF2B5EF4-FFF2-40B4-BE49-F238E27FC236}">
                <a16:creationId xmlns:a16="http://schemas.microsoft.com/office/drawing/2014/main" id="{870BE0B6-7296-6998-F979-C7DCBE52947E}"/>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782"/>
        <p:cNvGrpSpPr/>
        <p:nvPr/>
      </p:nvGrpSpPr>
      <p:grpSpPr>
        <a:xfrm>
          <a:off x="0" y="0"/>
          <a:ext cx="0" cy="0"/>
          <a:chOff x="0" y="0"/>
          <a:chExt cx="0" cy="0"/>
        </a:xfrm>
      </p:grpSpPr>
      <p:sp>
        <p:nvSpPr>
          <p:cNvPr id="784" name="Google Shape;784;p43"/>
          <p:cNvSpPr txBox="1">
            <a:spLocks noGrp="1"/>
          </p:cNvSpPr>
          <p:nvPr>
            <p:ph type="body" idx="1"/>
          </p:nvPr>
        </p:nvSpPr>
        <p:spPr>
          <a:xfrm>
            <a:off x="1479630" y="1493133"/>
            <a:ext cx="8153400" cy="4621937"/>
          </a:xfrm>
          <a:prstGeom prst="rect">
            <a:avLst/>
          </a:prstGeom>
          <a:noFill/>
          <a:ln>
            <a:noFill/>
          </a:ln>
        </p:spPr>
        <p:txBody>
          <a:bodyPr spcFirstLastPara="1" wrap="square" lIns="91425" tIns="45700" rIns="91425" bIns="45700" anchor="t" anchorCtr="0">
            <a:normAutofit/>
          </a:bodyPr>
          <a:lstStyle/>
          <a:p>
            <a:pPr lvl="0" indent="-457200" algn="l" rtl="0">
              <a:lnSpc>
                <a:spcPct val="90000"/>
              </a:lnSpc>
              <a:spcBef>
                <a:spcPts val="0"/>
              </a:spcBef>
              <a:spcAft>
                <a:spcPts val="0"/>
              </a:spcAft>
              <a:buClr>
                <a:schemeClr val="lt1"/>
              </a:buClr>
              <a:buSzPts val="2800"/>
              <a:buFont typeface="Wingdings" panose="05000000000000000000" pitchFamily="2" charset="2"/>
              <a:buChar char="ü"/>
            </a:pPr>
            <a:r>
              <a:rPr lang="en-US" dirty="0">
                <a:solidFill>
                  <a:schemeClr val="lt1"/>
                </a:solidFill>
              </a:rPr>
              <a:t>Adopt the 11th Commandment of Firearm Safety </a:t>
            </a:r>
            <a:r>
              <a:rPr lang="en-US" sz="2600" i="1" dirty="0">
                <a:solidFill>
                  <a:srgbClr val="29ABE2"/>
                </a:solidFill>
              </a:rPr>
              <a:t>Consider temporary off-site storage if you or a family member may be suicidal or going through a rough time.</a:t>
            </a:r>
            <a:endParaRPr dirty="0">
              <a:solidFill>
                <a:srgbClr val="29ABE2"/>
              </a:solidFill>
            </a:endParaRPr>
          </a:p>
          <a:p>
            <a:pPr marL="457200" lvl="1" indent="-457200" algn="l" rtl="0">
              <a:lnSpc>
                <a:spcPct val="90000"/>
              </a:lnSpc>
              <a:spcBef>
                <a:spcPts val="1800"/>
              </a:spcBef>
              <a:spcAft>
                <a:spcPts val="0"/>
              </a:spcAft>
              <a:buClr>
                <a:schemeClr val="lt1"/>
              </a:buClr>
              <a:buSzPts val="2800"/>
              <a:buFont typeface="Wingdings" panose="05000000000000000000" pitchFamily="2" charset="2"/>
              <a:buChar char="ü"/>
            </a:pPr>
            <a:r>
              <a:rPr lang="en-US" sz="2800" dirty="0">
                <a:solidFill>
                  <a:schemeClr val="lt1"/>
                </a:solidFill>
              </a:rPr>
              <a:t>Talk to your family about this training and reducing access to lethal means at home</a:t>
            </a:r>
            <a:endParaRPr dirty="0"/>
          </a:p>
          <a:p>
            <a:pPr lvl="0" indent="-457200" algn="l" rtl="0">
              <a:lnSpc>
                <a:spcPct val="90000"/>
              </a:lnSpc>
              <a:spcBef>
                <a:spcPts val="1800"/>
              </a:spcBef>
              <a:spcAft>
                <a:spcPts val="0"/>
              </a:spcAft>
              <a:buClr>
                <a:schemeClr val="lt1"/>
              </a:buClr>
              <a:buSzPts val="2800"/>
              <a:buFont typeface="Wingdings" panose="05000000000000000000" pitchFamily="2" charset="2"/>
              <a:buChar char="ü"/>
            </a:pPr>
            <a:r>
              <a:rPr lang="en-US" dirty="0">
                <a:solidFill>
                  <a:schemeClr val="lt1"/>
                </a:solidFill>
              </a:rPr>
              <a:t>Share this training with gun owning friends and encourage them to take it</a:t>
            </a:r>
            <a:endParaRPr dirty="0"/>
          </a:p>
          <a:p>
            <a:pPr lvl="0" indent="-457200" algn="l" rtl="0">
              <a:lnSpc>
                <a:spcPct val="90000"/>
              </a:lnSpc>
              <a:spcBef>
                <a:spcPts val="1800"/>
              </a:spcBef>
              <a:spcAft>
                <a:spcPts val="0"/>
              </a:spcAft>
              <a:buClr>
                <a:schemeClr val="lt1"/>
              </a:buClr>
              <a:buSzPts val="2800"/>
              <a:buFont typeface="Wingdings" panose="05000000000000000000" pitchFamily="2" charset="2"/>
              <a:buChar char="ü"/>
            </a:pPr>
            <a:r>
              <a:rPr lang="en-US" dirty="0">
                <a:solidFill>
                  <a:schemeClr val="lt1"/>
                </a:solidFill>
              </a:rPr>
              <a:t>Ask your organization to host this training for staff and colleagues.</a:t>
            </a:r>
            <a:endParaRPr dirty="0"/>
          </a:p>
        </p:txBody>
      </p:sp>
      <p:sp>
        <p:nvSpPr>
          <p:cNvPr id="785" name="Google Shape;785;p43"/>
          <p:cNvSpPr txBox="1"/>
          <p:nvPr/>
        </p:nvSpPr>
        <p:spPr>
          <a:xfrm>
            <a:off x="616353" y="373597"/>
            <a:ext cx="6094070" cy="707886"/>
          </a:xfrm>
          <a:prstGeom prst="rect">
            <a:avLst/>
          </a:prstGeom>
          <a:noFill/>
          <a:ln>
            <a:noFill/>
          </a:ln>
        </p:spPr>
        <p:txBody>
          <a:bodyPr spcFirstLastPara="1" wrap="square" lIns="91425" tIns="45700" rIns="91425" bIns="45700" anchor="t" anchorCtr="0">
            <a:spAutoFit/>
          </a:bodyPr>
          <a:lstStyle/>
          <a:p>
            <a:pPr>
              <a:buSzPts val="4000"/>
            </a:pPr>
            <a:r>
              <a:rPr lang="en-US" sz="4000" b="1" dirty="0">
                <a:solidFill>
                  <a:srgbClr val="FFC000"/>
                </a:solidFill>
                <a:latin typeface="Calibri"/>
                <a:ea typeface="Calibri"/>
                <a:cs typeface="Calibri"/>
                <a:sym typeface="Calibri"/>
              </a:rPr>
              <a:t>CALL TO ACTION</a:t>
            </a:r>
            <a:endParaRPr sz="4000" b="0" i="0" u="none" strike="noStrike" cap="none">
              <a:solidFill>
                <a:srgbClr val="FFC000"/>
              </a:solidFill>
              <a:latin typeface="Calibri"/>
              <a:ea typeface="Calibri"/>
              <a:cs typeface="Calibri"/>
              <a:sym typeface="Calibri"/>
            </a:endParaRPr>
          </a:p>
        </p:txBody>
      </p:sp>
      <p:pic>
        <p:nvPicPr>
          <p:cNvPr id="2" name="Google Shape;504;p30" descr="Icon&#10;&#10;Description automatically generated">
            <a:extLst>
              <a:ext uri="{FF2B5EF4-FFF2-40B4-BE49-F238E27FC236}">
                <a16:creationId xmlns:a16="http://schemas.microsoft.com/office/drawing/2014/main" id="{BE7E231E-C100-3F37-A914-5BC161862018}"/>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UT Suicide Prevention- Gun Range -">
            <a:hlinkClick r:id="" action="ppaction://media"/>
            <a:extLst>
              <a:ext uri="{FF2B5EF4-FFF2-40B4-BE49-F238E27FC236}">
                <a16:creationId xmlns:a16="http://schemas.microsoft.com/office/drawing/2014/main" id="{0910B529-9948-5EDD-2E33-566BB33A9ACE}"/>
              </a:ext>
            </a:extLst>
          </p:cNvPr>
          <p:cNvPicPr>
            <a:picLocks noRot="1" noChangeAspect="1"/>
          </p:cNvPicPr>
          <p:nvPr>
            <a:videoFile r:link="rId1"/>
          </p:nvPr>
        </p:nvPicPr>
        <p:blipFill>
          <a:blip r:embed="rId4"/>
          <a:stretch>
            <a:fillRect/>
          </a:stretch>
        </p:blipFill>
        <p:spPr>
          <a:xfrm>
            <a:off x="1553308" y="605692"/>
            <a:ext cx="8128000" cy="4572000"/>
          </a:xfrm>
          <a:prstGeom prst="rect">
            <a:avLst/>
          </a:prstGeom>
        </p:spPr>
      </p:pic>
      <p:pic>
        <p:nvPicPr>
          <p:cNvPr id="8" name="Google Shape;163;p6" descr="Icon&#10;&#10;Description automatically generated">
            <a:extLst>
              <a:ext uri="{FF2B5EF4-FFF2-40B4-BE49-F238E27FC236}">
                <a16:creationId xmlns:a16="http://schemas.microsoft.com/office/drawing/2014/main" id="{C7E2DA1B-7585-91FF-DB4E-CD82424B21BB}"/>
              </a:ext>
            </a:extLst>
          </p:cNvPr>
          <p:cNvPicPr preferRelativeResize="0"/>
          <p:nvPr/>
        </p:nvPicPr>
        <p:blipFill rotWithShape="1">
          <a:blip r:embed="rId5">
            <a:alphaModFix/>
          </a:blip>
          <a:srcRect/>
          <a:stretch/>
        </p:blipFill>
        <p:spPr>
          <a:xfrm>
            <a:off x="10472074" y="5223535"/>
            <a:ext cx="1118121" cy="1118121"/>
          </a:xfrm>
          <a:prstGeom prst="rect">
            <a:avLst/>
          </a:prstGeom>
          <a:noFill/>
          <a:ln>
            <a:noFill/>
          </a:ln>
        </p:spPr>
      </p:pic>
      <p:sp>
        <p:nvSpPr>
          <p:cNvPr id="9" name="TextBox 8">
            <a:extLst>
              <a:ext uri="{FF2B5EF4-FFF2-40B4-BE49-F238E27FC236}">
                <a16:creationId xmlns:a16="http://schemas.microsoft.com/office/drawing/2014/main" id="{735A975C-D50B-057E-5441-5D5D150ECF94}"/>
              </a:ext>
            </a:extLst>
          </p:cNvPr>
          <p:cNvSpPr txBox="1"/>
          <p:nvPr/>
        </p:nvSpPr>
        <p:spPr>
          <a:xfrm>
            <a:off x="1520093" y="5222631"/>
            <a:ext cx="81944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Warning – viewers will hear two gunshots at the beginning and end of the video​</a:t>
            </a:r>
          </a:p>
        </p:txBody>
      </p:sp>
      <p:sp>
        <p:nvSpPr>
          <p:cNvPr id="10" name="TextBox 9">
            <a:extLst>
              <a:ext uri="{FF2B5EF4-FFF2-40B4-BE49-F238E27FC236}">
                <a16:creationId xmlns:a16="http://schemas.microsoft.com/office/drawing/2014/main" id="{DA2344B7-36DA-10D1-2B32-48A0D5CAF23A}"/>
              </a:ext>
            </a:extLst>
          </p:cNvPr>
          <p:cNvSpPr txBox="1"/>
          <p:nvPr/>
        </p:nvSpPr>
        <p:spPr>
          <a:xfrm>
            <a:off x="973015" y="5828323"/>
            <a:ext cx="541996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Courtesy - Utah Suicide Prevention Coalition​</a:t>
            </a:r>
          </a:p>
        </p:txBody>
      </p:sp>
    </p:spTree>
    <p:extLst>
      <p:ext uri="{BB962C8B-B14F-4D97-AF65-F5344CB8AC3E}">
        <p14:creationId xmlns:p14="http://schemas.microsoft.com/office/powerpoint/2010/main" val="662865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8"/>
          <p:cNvSpPr txBox="1"/>
          <p:nvPr/>
        </p:nvSpPr>
        <p:spPr>
          <a:xfrm>
            <a:off x="442898" y="378242"/>
            <a:ext cx="7612653" cy="773185"/>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COMMANDMENTS OF FIREARM SAFETY</a:t>
            </a:r>
            <a:endParaRPr sz="1400" b="0" i="0" u="none" strike="noStrike" cap="none">
              <a:solidFill>
                <a:srgbClr val="FFC000"/>
              </a:solidFill>
              <a:latin typeface="Arial"/>
              <a:ea typeface="Arial"/>
              <a:cs typeface="Arial"/>
              <a:sym typeface="Arial"/>
            </a:endParaRPr>
          </a:p>
        </p:txBody>
      </p:sp>
      <p:sp>
        <p:nvSpPr>
          <p:cNvPr id="163" name="Google Shape;163;p8"/>
          <p:cNvSpPr txBox="1"/>
          <p:nvPr/>
        </p:nvSpPr>
        <p:spPr>
          <a:xfrm>
            <a:off x="3312583" y="1051195"/>
            <a:ext cx="3182708" cy="5087391"/>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Treat every firearm as if it were loaded.</a:t>
            </a:r>
            <a:endParaRPr sz="2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Always point the muzzle in the safest direction.</a:t>
            </a:r>
            <a:endParaRPr sz="2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Keep your finger off the trigger until you are ready to shoot</a:t>
            </a:r>
            <a:endParaRPr sz="2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Be sure of your target – and what’s beyond.</a:t>
            </a:r>
            <a:endParaRPr sz="2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Know how to safely operate and maintain your firearm before shooting.</a:t>
            </a:r>
            <a:endParaRPr sz="2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Be sure that your firearm is safe to operate.</a:t>
            </a:r>
            <a:endParaRPr sz="2400" b="0" i="0" u="none" strike="noStrike" cap="none">
              <a:solidFill>
                <a:srgbClr val="000000"/>
              </a:solidFill>
              <a:latin typeface="Arial"/>
              <a:ea typeface="Arial"/>
              <a:cs typeface="Arial"/>
              <a:sym typeface="Arial"/>
            </a:endParaRPr>
          </a:p>
          <a:p>
            <a:pPr marL="457200" marR="0" lvl="0" indent="-304800" algn="l" rtl="0">
              <a:lnSpc>
                <a:spcPct val="90000"/>
              </a:lnSpc>
              <a:spcBef>
                <a:spcPts val="1000"/>
              </a:spcBef>
              <a:spcAft>
                <a:spcPts val="0"/>
              </a:spcAft>
              <a:buClr>
                <a:srgbClr val="47702E"/>
              </a:buClr>
              <a:buSzPts val="2400"/>
              <a:buFont typeface="Calibri"/>
              <a:buNone/>
            </a:pPr>
            <a:endParaRPr sz="1000" b="0" i="0" u="none" strike="noStrike" cap="none">
              <a:solidFill>
                <a:srgbClr val="FFFFFF"/>
              </a:solidFill>
              <a:latin typeface="Ubuntu Light"/>
              <a:ea typeface="Ubuntu Light"/>
              <a:cs typeface="Ubuntu Light"/>
              <a:sym typeface="Ubuntu Light"/>
            </a:endParaRPr>
          </a:p>
          <a:p>
            <a:pPr marL="0" marR="0" lvl="0" indent="0" algn="l" rtl="0">
              <a:lnSpc>
                <a:spcPct val="90000"/>
              </a:lnSpc>
              <a:spcBef>
                <a:spcPts val="1000"/>
              </a:spcBef>
              <a:spcAft>
                <a:spcPts val="0"/>
              </a:spcAft>
              <a:buClr>
                <a:srgbClr val="000000"/>
              </a:buClr>
              <a:buSzPts val="2800"/>
              <a:buFont typeface="Arial"/>
              <a:buNone/>
            </a:pPr>
            <a:endParaRPr sz="1300" b="0" i="0" u="none" strike="noStrike" cap="none">
              <a:solidFill>
                <a:srgbClr val="2D2929"/>
              </a:solidFill>
              <a:latin typeface="Ubuntu Light"/>
              <a:ea typeface="Ubuntu Light"/>
              <a:cs typeface="Ubuntu Light"/>
              <a:sym typeface="Ubuntu Light"/>
            </a:endParaRPr>
          </a:p>
        </p:txBody>
      </p:sp>
      <p:sp>
        <p:nvSpPr>
          <p:cNvPr id="164" name="Google Shape;164;p8"/>
          <p:cNvSpPr txBox="1"/>
          <p:nvPr/>
        </p:nvSpPr>
        <p:spPr>
          <a:xfrm>
            <a:off x="6809141" y="1052647"/>
            <a:ext cx="3813960" cy="3529012"/>
          </a:xfrm>
          <a:prstGeom prst="rect">
            <a:avLst/>
          </a:prstGeom>
          <a:noFill/>
          <a:ln>
            <a:noFill/>
          </a:ln>
        </p:spPr>
        <p:txBody>
          <a:bodyPr spcFirstLastPara="1" wrap="square" lIns="91425" tIns="45700" rIns="91425" bIns="45700" anchor="t" anchorCtr="0">
            <a:noAutofit/>
          </a:bodyPr>
          <a:lstStyle/>
          <a:p>
            <a:pPr marL="346075" marR="0" lvl="0" indent="-346075" algn="l" rtl="0">
              <a:lnSpc>
                <a:spcPct val="90000"/>
              </a:lnSpc>
              <a:spcBef>
                <a:spcPts val="0"/>
              </a:spcBef>
              <a:spcAft>
                <a:spcPts val="0"/>
              </a:spcAft>
              <a:buClr>
                <a:srgbClr val="FFFF00"/>
              </a:buClr>
              <a:buSzPts val="1800"/>
              <a:buFont typeface="Calibri"/>
              <a:buAutoNum type="arabicPeriod" startAt="7"/>
            </a:pPr>
            <a:r>
              <a:rPr lang="en-US" sz="2400" b="0" i="0" u="none" strike="noStrike" cap="none" dirty="0">
                <a:solidFill>
                  <a:srgbClr val="FFFFFF"/>
                </a:solidFill>
                <a:latin typeface="Oswald Light"/>
                <a:ea typeface="Oswald Light"/>
                <a:cs typeface="Oswald Light"/>
                <a:sym typeface="Oswald Light"/>
              </a:rPr>
              <a:t>Be sure your firearm and ammunition are compatible.</a:t>
            </a:r>
            <a:endParaRPr sz="2400" b="0" i="0" u="none" strike="noStrike" cap="none" dirty="0">
              <a:solidFill>
                <a:srgbClr val="000000"/>
              </a:solidFill>
              <a:latin typeface="Arial"/>
              <a:ea typeface="Arial"/>
              <a:cs typeface="Arial"/>
              <a:sym typeface="Arial"/>
            </a:endParaRPr>
          </a:p>
          <a:p>
            <a:pPr marL="346075" marR="0" lvl="0" indent="-346075" algn="l" rtl="0">
              <a:lnSpc>
                <a:spcPct val="90000"/>
              </a:lnSpc>
              <a:spcBef>
                <a:spcPts val="1000"/>
              </a:spcBef>
              <a:spcAft>
                <a:spcPts val="0"/>
              </a:spcAft>
              <a:buClr>
                <a:srgbClr val="FFFF00"/>
              </a:buClr>
              <a:buSzPts val="1800"/>
              <a:buFont typeface="Calibri"/>
              <a:buAutoNum type="arabicPeriod" startAt="7"/>
            </a:pPr>
            <a:r>
              <a:rPr lang="en-US" sz="2400" b="0" i="0" u="none" strike="noStrike" cap="none" dirty="0">
                <a:solidFill>
                  <a:srgbClr val="FFFFFF"/>
                </a:solidFill>
                <a:latin typeface="Oswald Light"/>
                <a:ea typeface="Oswald Light"/>
                <a:cs typeface="Oswald Light"/>
                <a:sym typeface="Oswald Light"/>
              </a:rPr>
              <a:t>Wear eye and ear protection when shooting.</a:t>
            </a:r>
            <a:endParaRPr sz="2400" b="0" i="0" u="none" strike="noStrike" cap="none" dirty="0">
              <a:solidFill>
                <a:srgbClr val="000000"/>
              </a:solidFill>
              <a:latin typeface="Arial"/>
              <a:ea typeface="Arial"/>
              <a:cs typeface="Arial"/>
              <a:sym typeface="Arial"/>
            </a:endParaRPr>
          </a:p>
          <a:p>
            <a:pPr marL="346075" marR="0" lvl="0" indent="-346075" algn="l" rtl="0">
              <a:lnSpc>
                <a:spcPct val="90000"/>
              </a:lnSpc>
              <a:spcBef>
                <a:spcPts val="1000"/>
              </a:spcBef>
              <a:spcAft>
                <a:spcPts val="0"/>
              </a:spcAft>
              <a:buClr>
                <a:srgbClr val="FFFF00"/>
              </a:buClr>
              <a:buSzPts val="1800"/>
              <a:buFont typeface="Calibri"/>
              <a:buAutoNum type="arabicPeriod" startAt="7"/>
            </a:pPr>
            <a:r>
              <a:rPr lang="en-US" sz="2400" b="0" i="0" u="none" strike="noStrike" cap="none" dirty="0">
                <a:solidFill>
                  <a:srgbClr val="FFFFFF"/>
                </a:solidFill>
                <a:latin typeface="Oswald Light"/>
                <a:ea typeface="Oswald Light"/>
                <a:cs typeface="Oswald Light"/>
                <a:sym typeface="Oswald Light"/>
              </a:rPr>
              <a:t>Never use alcohol or other drugs when operating or cleaning firearms.</a:t>
            </a:r>
            <a:endParaRPr sz="2400" b="0" i="0" u="none" strike="noStrike" cap="none" dirty="0">
              <a:solidFill>
                <a:srgbClr val="000000"/>
              </a:solidFill>
              <a:latin typeface="Arial"/>
              <a:ea typeface="Arial"/>
              <a:cs typeface="Arial"/>
              <a:sym typeface="Arial"/>
            </a:endParaRPr>
          </a:p>
          <a:p>
            <a:pPr marL="346075" marR="0" lvl="0" indent="-346075" algn="l" rtl="0">
              <a:lnSpc>
                <a:spcPct val="90000"/>
              </a:lnSpc>
              <a:spcBef>
                <a:spcPts val="1000"/>
              </a:spcBef>
              <a:spcAft>
                <a:spcPts val="0"/>
              </a:spcAft>
              <a:buClr>
                <a:srgbClr val="FFFF00"/>
              </a:buClr>
              <a:buSzPts val="1800"/>
              <a:buFont typeface="Calibri"/>
              <a:buAutoNum type="arabicPeriod" startAt="7"/>
            </a:pPr>
            <a:r>
              <a:rPr lang="en-US" sz="2400" b="0" i="0" u="none" strike="noStrike" cap="none" dirty="0">
                <a:solidFill>
                  <a:srgbClr val="FFFFFF"/>
                </a:solidFill>
                <a:latin typeface="Oswald Light"/>
                <a:ea typeface="Oswald Light"/>
                <a:cs typeface="Oswald Light"/>
                <a:sym typeface="Oswald Light"/>
              </a:rPr>
              <a:t>Safely store all guns to prevent theft and unauthorized access.</a:t>
            </a:r>
            <a:endParaRPr sz="2400" b="0" i="0" u="none" strike="noStrike" cap="none" dirty="0">
              <a:solidFill>
                <a:srgbClr val="000000"/>
              </a:solidFill>
              <a:latin typeface="Arial"/>
              <a:ea typeface="Arial"/>
              <a:cs typeface="Arial"/>
              <a:sym typeface="Arial"/>
            </a:endParaRPr>
          </a:p>
          <a:p>
            <a:pPr marL="346075" marR="0" lvl="0" indent="-346075" algn="l" rtl="0">
              <a:lnSpc>
                <a:spcPct val="90000"/>
              </a:lnSpc>
              <a:spcBef>
                <a:spcPts val="1000"/>
              </a:spcBef>
              <a:spcAft>
                <a:spcPts val="0"/>
              </a:spcAft>
              <a:buClr>
                <a:srgbClr val="FFFF00"/>
              </a:buClr>
              <a:buSzPts val="1800"/>
              <a:buFont typeface="Calibri"/>
              <a:buAutoNum type="arabicPeriod" startAt="7"/>
            </a:pPr>
            <a:endParaRPr lang="en-US" sz="2400" b="1" i="0" u="none" strike="noStrike" cap="none" dirty="0">
              <a:solidFill>
                <a:srgbClr val="29ABE2"/>
              </a:solidFill>
              <a:latin typeface="Oswald Light"/>
            </a:endParaRPr>
          </a:p>
        </p:txBody>
      </p:sp>
      <p:pic>
        <p:nvPicPr>
          <p:cNvPr id="2" name="Google Shape;163;p6" descr="Icon&#10;&#10;Description automatically generated">
            <a:extLst>
              <a:ext uri="{FF2B5EF4-FFF2-40B4-BE49-F238E27FC236}">
                <a16:creationId xmlns:a16="http://schemas.microsoft.com/office/drawing/2014/main" id="{23FF0B29-DA4B-A253-666B-9B6BC186A7B7}"/>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pic>
        <p:nvPicPr>
          <p:cNvPr id="3" name="Google Shape;179;p8">
            <a:extLst>
              <a:ext uri="{FF2B5EF4-FFF2-40B4-BE49-F238E27FC236}">
                <a16:creationId xmlns:a16="http://schemas.microsoft.com/office/drawing/2014/main" id="{919BDE2E-7023-F203-E8E0-C8787F835FCE}"/>
              </a:ext>
            </a:extLst>
          </p:cNvPr>
          <p:cNvPicPr preferRelativeResize="0"/>
          <p:nvPr/>
        </p:nvPicPr>
        <p:blipFill rotWithShape="1">
          <a:blip r:embed="rId4">
            <a:alphaModFix/>
          </a:blip>
          <a:srcRect/>
          <a:stretch/>
        </p:blipFill>
        <p:spPr>
          <a:xfrm>
            <a:off x="442898" y="1151427"/>
            <a:ext cx="2587318" cy="4886929"/>
          </a:xfrm>
          <a:prstGeom prst="rect">
            <a:avLst/>
          </a:prstGeom>
          <a:noFill/>
          <a:ln>
            <a:noFill/>
          </a:ln>
        </p:spPr>
      </p:pic>
      <p:sp>
        <p:nvSpPr>
          <p:cNvPr id="4" name="TextBox 3">
            <a:extLst>
              <a:ext uri="{FF2B5EF4-FFF2-40B4-BE49-F238E27FC236}">
                <a16:creationId xmlns:a16="http://schemas.microsoft.com/office/drawing/2014/main" id="{BADC4975-617E-7266-FC69-2B7FB4CE9C72}"/>
              </a:ext>
            </a:extLst>
          </p:cNvPr>
          <p:cNvSpPr txBox="1"/>
          <p:nvPr/>
        </p:nvSpPr>
        <p:spPr>
          <a:xfrm>
            <a:off x="6810375" y="4533900"/>
            <a:ext cx="36957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r>
              <a:rPr lang="en-US" sz="2400" dirty="0">
                <a:solidFill>
                  <a:srgbClr val="F4E309"/>
                </a:solidFill>
                <a:latin typeface="Oswald Light"/>
              </a:rPr>
              <a:t>11.</a:t>
            </a:r>
            <a:r>
              <a:rPr lang="en-US" sz="2400" dirty="0">
                <a:solidFill>
                  <a:srgbClr val="29ABE2"/>
                </a:solidFill>
                <a:latin typeface="Oswald Light"/>
              </a:rPr>
              <a:t> Consider temporary off-site storage or use safe storage strategies if someone in the home may be suicidal or is going through a rough time.</a:t>
            </a:r>
            <a:endParaRPr lang="en-US">
              <a:solidFill>
                <a:srgbClr val="29ABE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2" name="Google Shape;172;p5"/>
          <p:cNvSpPr txBox="1"/>
          <p:nvPr/>
        </p:nvSpPr>
        <p:spPr>
          <a:xfrm>
            <a:off x="6860017" y="1401849"/>
            <a:ext cx="4484257" cy="2027151"/>
          </a:xfrm>
          <a:prstGeom prst="rect">
            <a:avLst/>
          </a:prstGeom>
          <a:noFill/>
          <a:ln>
            <a:noFill/>
          </a:ln>
        </p:spPr>
        <p:txBody>
          <a:bodyPr spcFirstLastPara="1" wrap="square" lIns="91425" tIns="91425" rIns="91425" bIns="91425" anchor="b" anchorCtr="0">
            <a:noAutofit/>
          </a:bodyPr>
          <a:lstStyle/>
          <a:p>
            <a:pPr marL="76200" marR="0" lvl="0" indent="0" algn="l" rtl="0">
              <a:lnSpc>
                <a:spcPct val="115000"/>
              </a:lnSpc>
              <a:spcBef>
                <a:spcPts val="0"/>
              </a:spcBef>
              <a:spcAft>
                <a:spcPts val="0"/>
              </a:spcAft>
              <a:buClr>
                <a:srgbClr val="FFFFFF"/>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Consider temporary off-site storage or safe storage strategies</a:t>
            </a:r>
            <a:endParaRPr sz="1400" b="0" i="0" u="none" strike="noStrike" cap="none">
              <a:solidFill>
                <a:srgbClr val="FFC000"/>
              </a:solidFill>
              <a:latin typeface="Arial"/>
              <a:ea typeface="Arial"/>
              <a:cs typeface="Arial"/>
              <a:sym typeface="Arial"/>
            </a:endParaRPr>
          </a:p>
        </p:txBody>
      </p:sp>
      <p:sp>
        <p:nvSpPr>
          <p:cNvPr id="173" name="Google Shape;173;p5"/>
          <p:cNvSpPr txBox="1"/>
          <p:nvPr/>
        </p:nvSpPr>
        <p:spPr>
          <a:xfrm>
            <a:off x="6909798" y="3429000"/>
            <a:ext cx="4384693" cy="176413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2400" b="0" i="0" u="none" strike="noStrike" cap="none" dirty="0">
                <a:solidFill>
                  <a:srgbClr val="FFFFFF"/>
                </a:solidFill>
                <a:latin typeface="Oswald Light"/>
                <a:ea typeface="Oswald Light"/>
                <a:cs typeface="Oswald Light"/>
                <a:sym typeface="Oswald Light"/>
              </a:rPr>
              <a:t>for firearms and any other lethal methods if you or a family member may be going through a rough time or having suicidal thoughts and feelings</a:t>
            </a:r>
            <a:endParaRPr sz="2400" b="0" i="0" u="none" strike="noStrike" cap="none" dirty="0">
              <a:solidFill>
                <a:srgbClr val="000000"/>
              </a:solidFill>
              <a:latin typeface="Arial"/>
              <a:ea typeface="Arial"/>
              <a:cs typeface="Arial"/>
              <a:sym typeface="Arial"/>
            </a:endParaRPr>
          </a:p>
        </p:txBody>
      </p:sp>
      <p:pic>
        <p:nvPicPr>
          <p:cNvPr id="2" name="Google Shape;151;p5">
            <a:extLst>
              <a:ext uri="{FF2B5EF4-FFF2-40B4-BE49-F238E27FC236}">
                <a16:creationId xmlns:a16="http://schemas.microsoft.com/office/drawing/2014/main" id="{1534B9BB-6835-6816-16F9-9FE0FA8CC8F0}"/>
              </a:ext>
            </a:extLst>
          </p:cNvPr>
          <p:cNvPicPr preferRelativeResize="0"/>
          <p:nvPr/>
        </p:nvPicPr>
        <p:blipFill rotWithShape="1">
          <a:blip r:embed="rId3">
            <a:alphaModFix/>
          </a:blip>
          <a:srcRect/>
          <a:stretch/>
        </p:blipFill>
        <p:spPr>
          <a:xfrm>
            <a:off x="506386" y="1401849"/>
            <a:ext cx="6172657" cy="4115105"/>
          </a:xfrm>
          <a:prstGeom prst="rect">
            <a:avLst/>
          </a:prstGeom>
          <a:noFill/>
          <a:ln>
            <a:noFill/>
          </a:ln>
        </p:spPr>
      </p:pic>
      <p:pic>
        <p:nvPicPr>
          <p:cNvPr id="3" name="Google Shape;154;p5" descr="Icon&#10;&#10;Description automatically generated">
            <a:extLst>
              <a:ext uri="{FF2B5EF4-FFF2-40B4-BE49-F238E27FC236}">
                <a16:creationId xmlns:a16="http://schemas.microsoft.com/office/drawing/2014/main" id="{06DAE545-9B0F-3848-3337-3F056DDD48E9}"/>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9"/>
          <p:cNvSpPr txBox="1"/>
          <p:nvPr/>
        </p:nvSpPr>
        <p:spPr>
          <a:xfrm>
            <a:off x="299042" y="394985"/>
            <a:ext cx="11229975" cy="696296"/>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500" b="1" i="0" u="none" strike="noStrike" cap="none">
                <a:solidFill>
                  <a:srgbClr val="FFC000"/>
                </a:solidFill>
                <a:latin typeface="Oswald SemiBold"/>
                <a:ea typeface="Oswald SemiBold"/>
                <a:cs typeface="Oswald SemiBold"/>
                <a:sym typeface="Oswald SemiBold"/>
              </a:rPr>
              <a:t>RISK FACTORS FOR MILITARY MEMBERS AND VETERANS</a:t>
            </a:r>
            <a:endParaRPr sz="3500" b="0" i="0" u="none" strike="noStrike" cap="none">
              <a:solidFill>
                <a:srgbClr val="FFC000"/>
              </a:solidFill>
              <a:latin typeface="Arial"/>
              <a:ea typeface="Arial"/>
              <a:cs typeface="Arial"/>
              <a:sym typeface="Arial"/>
            </a:endParaRPr>
          </a:p>
        </p:txBody>
      </p:sp>
      <p:sp>
        <p:nvSpPr>
          <p:cNvPr id="181" name="Google Shape;181;p9"/>
          <p:cNvSpPr txBox="1"/>
          <p:nvPr/>
        </p:nvSpPr>
        <p:spPr>
          <a:xfrm>
            <a:off x="394515" y="1987857"/>
            <a:ext cx="3776523" cy="417009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lt1"/>
              </a:buClr>
              <a:buSzPts val="2400"/>
              <a:buFont typeface="Oswald SemiBold"/>
              <a:buNone/>
            </a:pPr>
            <a:endParaRPr sz="1200" b="0" i="0" u="none" strike="noStrike" cap="none">
              <a:solidFill>
                <a:schemeClr val="lt1"/>
              </a:solidFill>
              <a:latin typeface="Oswald Medium"/>
              <a:ea typeface="Oswald Medium"/>
              <a:cs typeface="Oswald Medium"/>
              <a:sym typeface="Oswald Medium"/>
            </a:endParaRPr>
          </a:p>
          <a:p>
            <a:pPr marL="285750" indent="-285750">
              <a:buClr>
                <a:srgbClr val="00B0F0"/>
              </a:buClr>
              <a:buSzPts val="2400"/>
              <a:buFont typeface="Arial"/>
              <a:buChar char="•"/>
            </a:pPr>
            <a:r>
              <a:rPr lang="en-US" sz="2400">
                <a:solidFill>
                  <a:schemeClr val="lt1"/>
                </a:solidFill>
                <a:latin typeface="Oswald Light"/>
                <a:ea typeface="Oswald Light"/>
                <a:cs typeface="Oswald Light"/>
                <a:sym typeface="Oswald Light"/>
              </a:rPr>
              <a:t>Recent separation from the military </a:t>
            </a:r>
            <a:endParaRPr lang="en-US" sz="2400">
              <a:solidFill>
                <a:schemeClr val="lt1"/>
              </a:solidFill>
              <a:latin typeface="Oswald Light"/>
              <a:ea typeface="Oswald Light"/>
              <a:cs typeface="Oswald Light"/>
            </a:endParaRPr>
          </a:p>
          <a:p>
            <a:pPr marL="285750" indent="-285750">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Mental health challenges such as PTS, anxiety or depression</a:t>
            </a:r>
            <a:r>
              <a:rPr lang="en-US" sz="2400">
                <a:solidFill>
                  <a:schemeClr val="lt1"/>
                </a:solidFill>
                <a:latin typeface="Oswald Light"/>
                <a:ea typeface="Oswald Light"/>
                <a:cs typeface="Oswald Light"/>
                <a:sym typeface="Oswald Light"/>
              </a:rPr>
              <a:t> </a:t>
            </a:r>
            <a:endParaRPr lang="en-US" sz="2400" b="0" i="0" u="none" strike="noStrike" cap="none">
              <a:solidFill>
                <a:schemeClr val="lt1"/>
              </a:solidFill>
              <a:latin typeface="Oswald Light"/>
              <a:ea typeface="Oswald Light"/>
              <a:cs typeface="Oswald Light"/>
            </a:endParaRPr>
          </a:p>
          <a:p>
            <a:pPr marL="285750" marR="0" lvl="0" indent="-285750" algn="l" rtl="0">
              <a:lnSpc>
                <a:spcPct val="100000"/>
              </a:lnSpc>
              <a:spcBef>
                <a:spcPts val="0"/>
              </a:spcBef>
              <a:spcAft>
                <a:spcPts val="0"/>
              </a:spcAft>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Substance misuse &amp; abuse</a:t>
            </a:r>
            <a:endParaRPr lang="en-US" sz="2400" b="0" i="0" u="none" strike="noStrike" cap="none">
              <a:solidFill>
                <a:schemeClr val="lt1"/>
              </a:solidFill>
              <a:latin typeface="Oswald Light"/>
              <a:ea typeface="Oswald Light"/>
              <a:cs typeface="Oswald Light"/>
            </a:endParaRPr>
          </a:p>
          <a:p>
            <a:pPr marL="285750" lvl="0" indent="-285750">
              <a:buClr>
                <a:srgbClr val="00B0F0"/>
              </a:buClr>
              <a:buSzPts val="2400"/>
              <a:buFont typeface="Arial"/>
              <a:buChar char="•"/>
            </a:pPr>
            <a:r>
              <a:rPr lang="en-US" sz="2400">
                <a:solidFill>
                  <a:schemeClr val="bg1"/>
                </a:solidFill>
                <a:latin typeface="Oswald Light"/>
              </a:rPr>
              <a:t>Discharged for disability, disqualification, or misconduct</a:t>
            </a:r>
            <a:endParaRPr sz="2400" b="0" i="0" u="none" strike="noStrike" cap="none">
              <a:solidFill>
                <a:schemeClr val="bg1"/>
              </a:solidFill>
              <a:latin typeface="Oswald Light" panose="00000400000000000000" pitchFamily="2" charset="0"/>
            </a:endParaRPr>
          </a:p>
          <a:p>
            <a:pPr marL="285750" indent="-285750">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Struggle to reintegrate into civilian life</a:t>
            </a:r>
          </a:p>
          <a:p>
            <a:pPr marL="285750" indent="-285750">
              <a:buClr>
                <a:srgbClr val="00B0F0"/>
              </a:buClr>
              <a:buSzPts val="2400"/>
              <a:buFont typeface="Arial"/>
              <a:buChar char="•"/>
            </a:pPr>
            <a:r>
              <a:rPr lang="en-US" sz="2400">
                <a:solidFill>
                  <a:schemeClr val="lt1"/>
                </a:solidFill>
                <a:latin typeface="Oswald Light"/>
                <a:ea typeface="Oswald Light"/>
                <a:cs typeface="Oswald Light"/>
              </a:rPr>
              <a:t>Thwarted belongingness – loss of identity</a:t>
            </a:r>
          </a:p>
        </p:txBody>
      </p:sp>
      <p:sp>
        <p:nvSpPr>
          <p:cNvPr id="183" name="Google Shape;183;p9"/>
          <p:cNvSpPr txBox="1"/>
          <p:nvPr/>
        </p:nvSpPr>
        <p:spPr>
          <a:xfrm>
            <a:off x="3989299" y="1987858"/>
            <a:ext cx="3782081" cy="4795328"/>
          </a:xfrm>
          <a:prstGeom prst="rect">
            <a:avLst/>
          </a:prstGeom>
          <a:noFill/>
          <a:ln>
            <a:noFill/>
          </a:ln>
        </p:spPr>
        <p:txBody>
          <a:bodyPr spcFirstLastPara="1" wrap="square" lIns="91425" tIns="91425" rIns="91425" bIns="91425" anchor="b" anchorCtr="0">
            <a:noAutofit/>
          </a:bodyPr>
          <a:lstStyle/>
          <a:p>
            <a:pPr marR="0" lvl="0" algn="l" rtl="0">
              <a:lnSpc>
                <a:spcPct val="100000"/>
              </a:lnSpc>
              <a:spcBef>
                <a:spcPts val="0"/>
              </a:spcBef>
              <a:spcAft>
                <a:spcPts val="0"/>
              </a:spcAft>
              <a:buClr>
                <a:srgbClr val="00B0F0"/>
              </a:buClr>
              <a:buSzPts val="2400"/>
            </a:pPr>
            <a:endParaRPr sz="1200" b="0" i="0" u="none" strike="noStrike" cap="none">
              <a:solidFill>
                <a:schemeClr val="lt1"/>
              </a:solidFill>
              <a:latin typeface="Oswald Medium"/>
              <a:ea typeface="Oswald Medium"/>
              <a:cs typeface="Oswald Medium"/>
              <a:sym typeface="Oswald Medium"/>
            </a:endParaRPr>
          </a:p>
          <a:p>
            <a:pPr marL="285750" indent="-285750">
              <a:buClr>
                <a:srgbClr val="00B0F0"/>
              </a:buClr>
              <a:buSzPts val="2400"/>
              <a:buFont typeface="Arial"/>
              <a:buChar char="•"/>
            </a:pPr>
            <a:r>
              <a:rPr lang="en-US" sz="2400">
                <a:solidFill>
                  <a:schemeClr val="lt1"/>
                </a:solidFill>
                <a:latin typeface="Oswald Light"/>
                <a:ea typeface="Oswald Light"/>
                <a:cs typeface="Oswald Light"/>
                <a:sym typeface="Oswald Light"/>
              </a:rPr>
              <a:t>Criminal or legal  problems</a:t>
            </a:r>
            <a:endParaRPr lang="en-US" sz="2400">
              <a:solidFill>
                <a:schemeClr val="lt1"/>
              </a:solidFill>
            </a:endParaRPr>
          </a:p>
          <a:p>
            <a:pPr marL="285750" lvl="0" indent="-285750">
              <a:buClr>
                <a:srgbClr val="00B0F0"/>
              </a:buClr>
              <a:buSzPts val="2400"/>
              <a:buFont typeface="Arial"/>
              <a:buChar char="•"/>
            </a:pPr>
            <a:r>
              <a:rPr lang="en-US" sz="2400">
                <a:solidFill>
                  <a:schemeClr val="lt1"/>
                </a:solidFill>
                <a:latin typeface="Oswald Light"/>
                <a:ea typeface="Oswald Light"/>
                <a:cs typeface="Oswald Light"/>
                <a:sym typeface="Oswald Light"/>
              </a:rPr>
              <a:t>Financial problems or job problems (loss)</a:t>
            </a:r>
            <a:endParaRPr lang="en-US" sz="2400">
              <a:solidFill>
                <a:schemeClr val="lt1"/>
              </a:solidFill>
              <a:latin typeface="Oswald Light"/>
              <a:ea typeface="Oswald Light"/>
              <a:cs typeface="Oswald Light"/>
            </a:endParaRPr>
          </a:p>
          <a:p>
            <a:pPr marL="285750" lvl="0" indent="-285750">
              <a:buClr>
                <a:srgbClr val="00B0F0"/>
              </a:buClr>
              <a:buSzPts val="2400"/>
              <a:buFont typeface="Arial"/>
              <a:buChar char="•"/>
            </a:pPr>
            <a:r>
              <a:rPr lang="en-US" sz="2400">
                <a:solidFill>
                  <a:schemeClr val="lt1"/>
                </a:solidFill>
                <a:latin typeface="Oswald Light"/>
                <a:ea typeface="Oswald Light"/>
                <a:cs typeface="Oswald Light"/>
                <a:sym typeface="Oswald Light"/>
              </a:rPr>
              <a:t>Impulsive or aggressive tendencies</a:t>
            </a:r>
            <a:endParaRPr lang="en-US" sz="2400">
              <a:solidFill>
                <a:schemeClr val="lt1"/>
              </a:solidFill>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b="0" i="0" u="none" strike="noStrike" cap="none">
                <a:solidFill>
                  <a:schemeClr val="lt1"/>
                </a:solidFill>
                <a:latin typeface="Oswald Light"/>
                <a:ea typeface="Oswald Light"/>
                <a:cs typeface="Oswald Light"/>
                <a:sym typeface="Oswald Light"/>
              </a:rPr>
              <a:t>History of repeated TBIs</a:t>
            </a:r>
            <a:endParaRPr lang="en-US" sz="2400" b="0" i="0" u="none" strike="noStrike" cap="none">
              <a:solidFill>
                <a:schemeClr val="lt1"/>
              </a:solidFill>
              <a:latin typeface="Oswald Light"/>
              <a:ea typeface="Oswald Light"/>
              <a:cs typeface="Oswald Light"/>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a:solidFill>
                  <a:schemeClr val="lt1"/>
                </a:solidFill>
                <a:latin typeface="Oswald Light"/>
                <a:ea typeface="Oswald Light"/>
                <a:cs typeface="Oswald Light"/>
                <a:sym typeface="Oswald Light"/>
              </a:rPr>
              <a:t>History of childhood trauma</a:t>
            </a:r>
            <a:endParaRPr lang="en-US" sz="2400">
              <a:solidFill>
                <a:schemeClr val="lt1"/>
              </a:solidFill>
              <a:latin typeface="Oswald Light"/>
              <a:ea typeface="Oswald Light"/>
              <a:cs typeface="Oswald Light"/>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b="0" i="0" u="none" strike="noStrike" cap="none">
                <a:solidFill>
                  <a:schemeClr val="lt1"/>
                </a:solidFill>
                <a:latin typeface="Oswald Light"/>
                <a:ea typeface="Oswald Light"/>
                <a:cs typeface="Oswald Light"/>
                <a:sym typeface="Oswald Light"/>
              </a:rPr>
              <a:t>Loneliness or lacking a sense of connectedness</a:t>
            </a:r>
            <a:endParaRPr lang="en-US" sz="2400" b="0" i="0" u="none" strike="noStrike" cap="none">
              <a:solidFill>
                <a:schemeClr val="lt1"/>
              </a:solidFill>
              <a:latin typeface="Oswald Light"/>
              <a:ea typeface="Oswald Light"/>
              <a:cs typeface="Oswald Light"/>
            </a:endParaRPr>
          </a:p>
          <a:p>
            <a:pPr marL="342900" indent="-342900">
              <a:buClr>
                <a:srgbClr val="00B0F0"/>
              </a:buClr>
              <a:buSzPts val="2400"/>
              <a:buFont typeface="Arial" panose="020B0604020202020204" pitchFamily="34" charset="0"/>
              <a:buChar char="•"/>
            </a:pPr>
            <a:r>
              <a:rPr lang="en-US" sz="2400">
                <a:solidFill>
                  <a:schemeClr val="lt1"/>
                </a:solidFill>
                <a:latin typeface="Oswald Light"/>
                <a:ea typeface="Oswald Light"/>
                <a:cs typeface="Oswald Light"/>
              </a:rPr>
              <a:t>Familiarity &amp; comfort with firearms</a:t>
            </a:r>
          </a:p>
          <a:p>
            <a:pPr marL="342900" indent="-342900">
              <a:buClr>
                <a:srgbClr val="00B0F0"/>
              </a:buClr>
              <a:buSzPts val="2400"/>
              <a:buFont typeface="Arial" panose="020B0604020202020204" pitchFamily="34" charset="0"/>
              <a:buChar char="•"/>
            </a:pPr>
            <a:r>
              <a:rPr lang="en-US" sz="2400">
                <a:solidFill>
                  <a:schemeClr val="lt1"/>
                </a:solidFill>
                <a:latin typeface="Oswald Light"/>
                <a:ea typeface="Oswald Light"/>
                <a:cs typeface="Oswald Light"/>
              </a:rPr>
              <a:t>Perceived burdensomeness to family</a:t>
            </a:r>
          </a:p>
        </p:txBody>
      </p:sp>
      <p:sp>
        <p:nvSpPr>
          <p:cNvPr id="184" name="Google Shape;184;p9"/>
          <p:cNvSpPr txBox="1"/>
          <p:nvPr/>
        </p:nvSpPr>
        <p:spPr>
          <a:xfrm>
            <a:off x="7765822" y="1274162"/>
            <a:ext cx="3883231" cy="3797901"/>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lt1"/>
              </a:buClr>
              <a:buSzPts val="2400"/>
              <a:buFont typeface="Oswald SemiBold"/>
              <a:buNone/>
            </a:pPr>
            <a:r>
              <a:rPr lang="en-US" sz="2400" b="0" i="0" u="none" strike="noStrike" cap="none">
                <a:solidFill>
                  <a:schemeClr val="lt1"/>
                </a:solidFill>
                <a:latin typeface="Oswald Medium"/>
                <a:ea typeface="Oswald Medium"/>
                <a:cs typeface="Oswald Medium"/>
                <a:sym typeface="Oswald Medium"/>
              </a:rPr>
              <a:t>COMMUNITY &amp; SOCIETAL RISKS</a:t>
            </a:r>
            <a:endParaRPr sz="2400" b="0" i="0" u="none" strike="noStrike" cap="none">
              <a:solidFill>
                <a:srgbClr val="000000"/>
              </a:solidFill>
              <a:sym typeface="Arial"/>
            </a:endParaRPr>
          </a:p>
          <a:p>
            <a:pPr marL="0" marR="0" lvl="0" indent="0" algn="l" rtl="0">
              <a:lnSpc>
                <a:spcPct val="100000"/>
              </a:lnSpc>
              <a:spcBef>
                <a:spcPts val="0"/>
              </a:spcBef>
              <a:spcAft>
                <a:spcPts val="0"/>
              </a:spcAft>
              <a:buClr>
                <a:schemeClr val="lt1"/>
              </a:buClr>
              <a:buSzPts val="2400"/>
              <a:buFont typeface="Oswald SemiBold"/>
              <a:buNone/>
            </a:pPr>
            <a:endParaRPr sz="2400" b="0" i="0" u="none" strike="noStrike" cap="none">
              <a:solidFill>
                <a:schemeClr val="lt1"/>
              </a:solidFill>
              <a:latin typeface="Oswald Medium"/>
              <a:ea typeface="Oswald Medium"/>
              <a:cs typeface="Oswald Medium"/>
              <a:sym typeface="Oswald Medium"/>
            </a:endParaRPr>
          </a:p>
          <a:p>
            <a:pPr marL="285750" marR="0" lvl="0" indent="-285750" algn="l" rtl="0">
              <a:lnSpc>
                <a:spcPct val="100000"/>
              </a:lnSpc>
              <a:spcBef>
                <a:spcPts val="0"/>
              </a:spcBef>
              <a:spcAft>
                <a:spcPts val="0"/>
              </a:spcAft>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Barriers to healthcare</a:t>
            </a:r>
            <a:endParaRPr sz="2400" b="0" i="0" u="none" strike="noStrike" cap="none">
              <a:solidFill>
                <a:srgbClr val="000000"/>
              </a:solidFill>
              <a:sym typeface="Arial"/>
            </a:endParaRPr>
          </a:p>
          <a:p>
            <a:pPr marL="285750" marR="0" lvl="0" indent="-285750" algn="l" rtl="0">
              <a:lnSpc>
                <a:spcPct val="100000"/>
              </a:lnSpc>
              <a:spcBef>
                <a:spcPts val="0"/>
              </a:spcBef>
              <a:spcAft>
                <a:spcPts val="0"/>
              </a:spcAft>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Cultural and religious beliefs that suicide is noble</a:t>
            </a:r>
            <a:endParaRPr sz="2400" b="0" i="0" u="none" strike="noStrike" cap="none">
              <a:solidFill>
                <a:srgbClr val="000000"/>
              </a:solidFill>
              <a:sym typeface="Arial"/>
            </a:endParaRPr>
          </a:p>
          <a:p>
            <a:pPr marL="285750" marR="0" lvl="0" indent="-285750" algn="l" rtl="0">
              <a:lnSpc>
                <a:spcPct val="100000"/>
              </a:lnSpc>
              <a:spcBef>
                <a:spcPts val="0"/>
              </a:spcBef>
              <a:spcAft>
                <a:spcPts val="0"/>
              </a:spcAft>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Exposure to suicidal behaviors</a:t>
            </a:r>
            <a:endParaRPr sz="2400" b="0" i="0" u="none" strike="noStrike" cap="none">
              <a:solidFill>
                <a:srgbClr val="000000"/>
              </a:solidFill>
              <a:sym typeface="Arial"/>
            </a:endParaRPr>
          </a:p>
          <a:p>
            <a:pPr marL="285750" marR="0" lvl="0" indent="-285750" algn="l" rtl="0">
              <a:lnSpc>
                <a:spcPct val="100000"/>
              </a:lnSpc>
              <a:spcBef>
                <a:spcPts val="0"/>
              </a:spcBef>
              <a:spcAft>
                <a:spcPts val="0"/>
              </a:spcAft>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Stigma associated with mental illness or help-seeking</a:t>
            </a:r>
            <a:endParaRPr sz="2400" b="0" i="0" u="none" strike="noStrike" cap="none">
              <a:solidFill>
                <a:srgbClr val="000000"/>
              </a:solidFill>
              <a:sym typeface="Arial"/>
            </a:endParaRPr>
          </a:p>
          <a:p>
            <a:pPr marL="285750" marR="0" lvl="0" indent="-285750" algn="l" rtl="0">
              <a:lnSpc>
                <a:spcPct val="100000"/>
              </a:lnSpc>
              <a:spcBef>
                <a:spcPts val="0"/>
              </a:spcBef>
              <a:spcAft>
                <a:spcPts val="0"/>
              </a:spcAft>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Easy access to lethal means, especially firearms</a:t>
            </a:r>
            <a:endParaRPr sz="2400" b="0" i="0" u="none" strike="noStrike" cap="none">
              <a:solidFill>
                <a:srgbClr val="000000"/>
              </a:solidFill>
              <a:sym typeface="Arial"/>
            </a:endParaRPr>
          </a:p>
        </p:txBody>
      </p:sp>
      <p:sp>
        <p:nvSpPr>
          <p:cNvPr id="185" name="Google Shape;185;p9"/>
          <p:cNvSpPr txBox="1"/>
          <p:nvPr/>
        </p:nvSpPr>
        <p:spPr>
          <a:xfrm>
            <a:off x="538903" y="6499455"/>
            <a:ext cx="2907888"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US Dept of Veteran Affairs, 2021</a:t>
            </a: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615A01FC-3B4C-6236-6366-8FAD9014D38D}"/>
              </a:ext>
            </a:extLst>
          </p:cNvPr>
          <p:cNvSpPr txBox="1"/>
          <p:nvPr/>
        </p:nvSpPr>
        <p:spPr>
          <a:xfrm>
            <a:off x="2098408" y="1274162"/>
            <a:ext cx="2696765" cy="461665"/>
          </a:xfrm>
          <a:prstGeom prst="rect">
            <a:avLst/>
          </a:prstGeom>
          <a:noFill/>
        </p:spPr>
        <p:txBody>
          <a:bodyPr wrap="square">
            <a:spAutoFit/>
          </a:bodyPr>
          <a:lstStyle/>
          <a:p>
            <a:r>
              <a:rPr lang="en-US" sz="2400" b="0" i="0" u="none" strike="noStrike" cap="none">
                <a:solidFill>
                  <a:schemeClr val="lt1"/>
                </a:solidFill>
                <a:latin typeface="Oswald Medium"/>
                <a:ea typeface="Oswald Medium"/>
                <a:cs typeface="Oswald Medium"/>
                <a:sym typeface="Oswald Medium"/>
              </a:rPr>
              <a:t>INDIVIDUAL RISKS:</a:t>
            </a:r>
            <a:endParaRPr lang="en-US" sz="240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1240</TotalTime>
  <Words>11590</Words>
  <Application>Microsoft Office PowerPoint</Application>
  <PresentationFormat>Widescreen</PresentationFormat>
  <Paragraphs>758</Paragraphs>
  <Slides>51</Slides>
  <Notes>50</Notes>
  <HiddenSlides>3</HiddenSlides>
  <MMClips>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51</vt:i4>
      </vt:variant>
    </vt:vector>
  </HeadingPairs>
  <TitlesOfParts>
    <vt:vector size="65" baseType="lpstr">
      <vt:lpstr>Catamaran</vt:lpstr>
      <vt:lpstr>Times New Roman</vt:lpstr>
      <vt:lpstr>Wingdings</vt:lpstr>
      <vt:lpstr>Oswald SemiBold</vt:lpstr>
      <vt:lpstr>Arial,Sans-Serif</vt:lpstr>
      <vt:lpstr>Calibri</vt:lpstr>
      <vt:lpstr>Oswald</vt:lpstr>
      <vt:lpstr>Oswald Medium</vt:lpstr>
      <vt:lpstr>Ubuntu Light</vt:lpstr>
      <vt:lpstr>Oswald Light</vt:lpstr>
      <vt:lpstr>Arial</vt:lpstr>
      <vt:lpstr>Arial Narrow</vt:lpstr>
      <vt:lpstr>Noto Sans Symbols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Ellison, Katie</dc:creator>
  <cp:lastModifiedBy>Ellison, Katie</cp:lastModifiedBy>
  <cp:revision>202</cp:revision>
  <dcterms:created xsi:type="dcterms:W3CDTF">2022-05-13T12:59:09Z</dcterms:created>
  <dcterms:modified xsi:type="dcterms:W3CDTF">2024-05-30T20:19:48Z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0x010100662930E3ECC34C4391E501FDACF54A60</vt:lpwstr>
  </property>
</Properties>
</file>